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0"/>
  </p:notesMasterIdLst>
  <p:handoutMasterIdLst>
    <p:handoutMasterId r:id="rId41"/>
  </p:handoutMasterIdLst>
  <p:sldIdLst>
    <p:sldId id="318" r:id="rId5"/>
    <p:sldId id="1853" r:id="rId6"/>
    <p:sldId id="1820" r:id="rId7"/>
    <p:sldId id="1838" r:id="rId8"/>
    <p:sldId id="1824" r:id="rId9"/>
    <p:sldId id="1797" r:id="rId10"/>
    <p:sldId id="1846" r:id="rId11"/>
    <p:sldId id="1847" r:id="rId12"/>
    <p:sldId id="1818" r:id="rId13"/>
    <p:sldId id="1819" r:id="rId14"/>
    <p:sldId id="1825" r:id="rId15"/>
    <p:sldId id="1841" r:id="rId16"/>
    <p:sldId id="1807" r:id="rId17"/>
    <p:sldId id="1849" r:id="rId18"/>
    <p:sldId id="1850" r:id="rId19"/>
    <p:sldId id="1851" r:id="rId20"/>
    <p:sldId id="1852" r:id="rId21"/>
    <p:sldId id="1811" r:id="rId22"/>
    <p:sldId id="1806" r:id="rId23"/>
    <p:sldId id="1823" r:id="rId24"/>
    <p:sldId id="1840" r:id="rId25"/>
    <p:sldId id="1826" r:id="rId26"/>
    <p:sldId id="1821" r:id="rId27"/>
    <p:sldId id="1834" r:id="rId28"/>
    <p:sldId id="1845" r:id="rId29"/>
    <p:sldId id="1844" r:id="rId30"/>
    <p:sldId id="1836" r:id="rId31"/>
    <p:sldId id="1837" r:id="rId32"/>
    <p:sldId id="1832" r:id="rId33"/>
    <p:sldId id="1829" r:id="rId34"/>
    <p:sldId id="1833" r:id="rId35"/>
    <p:sldId id="1831" r:id="rId36"/>
    <p:sldId id="1842" r:id="rId37"/>
    <p:sldId id="1830" r:id="rId38"/>
    <p:sldId id="313" r:id="rId3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64" autoAdjust="0"/>
    <p:restoredTop sz="96571" autoAdjust="0"/>
  </p:normalViewPr>
  <p:slideViewPr>
    <p:cSldViewPr snapToGrid="0" showGuides="1">
      <p:cViewPr varScale="1">
        <p:scale>
          <a:sx n="126" d="100"/>
          <a:sy n="126" d="100"/>
        </p:scale>
        <p:origin x="288" y="13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7/26/2024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7/26/2024</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a 45 minute talk, cut to about 30 by putting the Data Management Plans and Reproducibility after the summary and cutting the Psychology example and the 2 slides at the end, probably covered under testing.</a:t>
            </a:r>
          </a:p>
          <a:p>
            <a:r>
              <a:rPr lang="en-US" dirty="0"/>
              <a:t>To make this a 15 minute talk go through the initial examples and incentives quickly then cover the How to sections.</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64095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
        <p:nvSpPr>
          <p:cNvPr id="6" name="Content Placeholder 2">
            <a:extLst>
              <a:ext uri="{FF2B5EF4-FFF2-40B4-BE49-F238E27FC236}">
                <a16:creationId xmlns:a16="http://schemas.microsoft.com/office/drawing/2014/main" id="{14E1251E-C854-AA46-A04A-00D9A85237CB}"/>
              </a:ext>
            </a:extLst>
          </p:cNvPr>
          <p:cNvSpPr txBox="1">
            <a:spLocks noGrp="1"/>
          </p:cNvSpPr>
          <p:nvPr>
            <p:ph type="body" idx="1"/>
          </p:nvPr>
        </p:nvSpPr>
        <p:spPr>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Examples  that resulted in disputed results</a:t>
            </a:r>
          </a:p>
          <a:p>
            <a:r>
              <a:rPr lang="en-US" sz="1600" dirty="0"/>
              <a:t>Additional Incentives</a:t>
            </a:r>
          </a:p>
          <a:p>
            <a:pPr lvl="1"/>
            <a:r>
              <a:rPr lang="en-US" sz="1600" dirty="0"/>
              <a:t>Ensure goals include credible science through better software</a:t>
            </a:r>
          </a:p>
          <a:p>
            <a:pPr lvl="1"/>
            <a:r>
              <a:rPr lang="en-US" sz="1600" dirty="0"/>
              <a:t>Limited resources</a:t>
            </a:r>
          </a:p>
          <a:p>
            <a:pPr lvl="1"/>
            <a:r>
              <a:rPr lang="en-US" sz="1600" dirty="0"/>
              <a:t>Data requirement plans for research</a:t>
            </a:r>
          </a:p>
          <a:p>
            <a:pPr lvl="1"/>
            <a:r>
              <a:rPr lang="en-US" sz="1600" dirty="0"/>
              <a:t> Reproducibility and transparency initiatives for publications</a:t>
            </a:r>
          </a:p>
          <a:p>
            <a:pPr lvl="1"/>
            <a:endParaRPr lang="en-US" dirty="0"/>
          </a:p>
        </p:txBody>
      </p:sp>
    </p:spTree>
    <p:extLst>
      <p:ext uri="{BB962C8B-B14F-4D97-AF65-F5344CB8AC3E}">
        <p14:creationId xmlns:p14="http://schemas.microsoft.com/office/powerpoint/2010/main" val="3547018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243764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394535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945347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3943811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375934625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pic>
        <p:nvPicPr>
          <p:cNvPr id="3" name="Picture 2">
            <a:extLst>
              <a:ext uri="{FF2B5EF4-FFF2-40B4-BE49-F238E27FC236}">
                <a16:creationId xmlns:a16="http://schemas.microsoft.com/office/drawing/2014/main" id="{E5A81C43-A5B9-D933-9CA0-B9EBBA5B62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8659" y="158509"/>
            <a:ext cx="2109916" cy="905256"/>
          </a:xfrm>
          <a:prstGeom prst="rect">
            <a:avLst/>
          </a:prstGeom>
        </p:spPr>
      </p:pic>
      <p:grpSp>
        <p:nvGrpSpPr>
          <p:cNvPr id="5" name="Group 4">
            <a:extLst>
              <a:ext uri="{FF2B5EF4-FFF2-40B4-BE49-F238E27FC236}">
                <a16:creationId xmlns:a16="http://schemas.microsoft.com/office/drawing/2014/main" id="{2211A969-E7EA-13C3-D014-C029084F4EFB}"/>
              </a:ext>
            </a:extLst>
          </p:cNvPr>
          <p:cNvGrpSpPr/>
          <p:nvPr userDrawn="1"/>
        </p:nvGrpSpPr>
        <p:grpSpPr>
          <a:xfrm>
            <a:off x="366259" y="3655396"/>
            <a:ext cx="2214716" cy="356329"/>
            <a:chOff x="341278" y="3628835"/>
            <a:chExt cx="2214716" cy="356329"/>
          </a:xfrm>
        </p:grpSpPr>
        <p:pic>
          <p:nvPicPr>
            <p:cNvPr id="7" name="Picture 2">
              <a:extLst>
                <a:ext uri="{FF2B5EF4-FFF2-40B4-BE49-F238E27FC236}">
                  <a16:creationId xmlns:a16="http://schemas.microsoft.com/office/drawing/2014/main" id="{D16A6A85-AECD-6121-D004-ECB79BC1307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1278" y="3628835"/>
              <a:ext cx="1005840" cy="356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87D2793C-01C6-B180-3495-5A2067445539}"/>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550154" y="3690079"/>
              <a:ext cx="1005840" cy="233840"/>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descr="A black and white sign with blue text&#10;&#10;Description automatically generated">
            <a:extLst>
              <a:ext uri="{FF2B5EF4-FFF2-40B4-BE49-F238E27FC236}">
                <a16:creationId xmlns:a16="http://schemas.microsoft.com/office/drawing/2014/main" id="{90ECFB80-075A-EDC0-363D-3CE459F436D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0697" y="4125123"/>
            <a:ext cx="1005840" cy="324328"/>
          </a:xfrm>
          <a:prstGeom prst="rect">
            <a:avLst/>
          </a:prstGeom>
        </p:spPr>
      </p:pic>
      <p:sp>
        <p:nvSpPr>
          <p:cNvPr id="19" name="TextBox 18">
            <a:extLst>
              <a:ext uri="{FF2B5EF4-FFF2-40B4-BE49-F238E27FC236}">
                <a16:creationId xmlns:a16="http://schemas.microsoft.com/office/drawing/2014/main" id="{23984D22-2BE9-C684-93D1-920B201DC418}"/>
              </a:ext>
            </a:extLst>
          </p:cNvPr>
          <p:cNvSpPr txBox="1"/>
          <p:nvPr userDrawn="1"/>
        </p:nvSpPr>
        <p:spPr>
          <a:xfrm>
            <a:off x="901538" y="1776974"/>
            <a:ext cx="1144159" cy="350865"/>
          </a:xfrm>
          <a:prstGeom prst="rect">
            <a:avLst/>
          </a:prstGeom>
          <a:noFill/>
        </p:spPr>
        <p:txBody>
          <a:bodyPr wrap="none" lIns="118872" tIns="91440" rIns="118872" bIns="91440" rtlCol="0" anchor="ctr" anchorCtr="0">
            <a:spAutoFit/>
          </a:bodyPr>
          <a:lstStyle/>
          <a:p>
            <a:pPr algn="l">
              <a:lnSpc>
                <a:spcPct val="90000"/>
              </a:lnSpc>
            </a:pPr>
            <a:r>
              <a:rPr lang="en-US" sz="1200" i="1" dirty="0"/>
              <a:t>Presented by</a:t>
            </a:r>
          </a:p>
        </p:txBody>
      </p:sp>
      <p:sp>
        <p:nvSpPr>
          <p:cNvPr id="24" name="TextBox 23">
            <a:extLst>
              <a:ext uri="{FF2B5EF4-FFF2-40B4-BE49-F238E27FC236}">
                <a16:creationId xmlns:a16="http://schemas.microsoft.com/office/drawing/2014/main" id="{9EA65A86-1694-D0BE-3C46-045E2B00D094}"/>
              </a:ext>
            </a:extLst>
          </p:cNvPr>
          <p:cNvSpPr txBox="1"/>
          <p:nvPr userDrawn="1"/>
        </p:nvSpPr>
        <p:spPr>
          <a:xfrm>
            <a:off x="28657" y="2079048"/>
            <a:ext cx="2889921" cy="932563"/>
          </a:xfrm>
          <a:prstGeom prst="rect">
            <a:avLst/>
          </a:prstGeom>
          <a:noFill/>
        </p:spPr>
        <p:txBody>
          <a:bodyPr wrap="square" lIns="118872" tIns="91440" rIns="118872" bIns="91440" rtlCol="0" anchor="ctr" anchorCtr="0">
            <a:spAutoFit/>
          </a:bodyPr>
          <a:lstStyle/>
          <a:p>
            <a:pPr algn="l">
              <a:lnSpc>
                <a:spcPct val="90000"/>
              </a:lnSpc>
            </a:pPr>
            <a:r>
              <a:rPr lang="en-US" b="1" dirty="0"/>
              <a:t>COLABS: Collaboration for Better Software for Science</a:t>
            </a:r>
          </a:p>
        </p:txBody>
      </p:sp>
      <p:sp>
        <p:nvSpPr>
          <p:cNvPr id="25" name="TextBox 24">
            <a:extLst>
              <a:ext uri="{FF2B5EF4-FFF2-40B4-BE49-F238E27FC236}">
                <a16:creationId xmlns:a16="http://schemas.microsoft.com/office/drawing/2014/main" id="{7C98D32A-D229-5172-E298-9AF976ACE627}"/>
              </a:ext>
            </a:extLst>
          </p:cNvPr>
          <p:cNvSpPr txBox="1"/>
          <p:nvPr userDrawn="1"/>
        </p:nvSpPr>
        <p:spPr>
          <a:xfrm>
            <a:off x="676315" y="3191133"/>
            <a:ext cx="1594604" cy="350865"/>
          </a:xfrm>
          <a:prstGeom prst="rect">
            <a:avLst/>
          </a:prstGeom>
          <a:noFill/>
        </p:spPr>
        <p:txBody>
          <a:bodyPr wrap="none" lIns="118872" tIns="91440" rIns="118872" bIns="91440" rtlCol="0" anchor="ctr" anchorCtr="0">
            <a:spAutoFit/>
          </a:bodyPr>
          <a:lstStyle/>
          <a:p>
            <a:pPr algn="l">
              <a:lnSpc>
                <a:spcPct val="90000"/>
              </a:lnSpc>
            </a:pPr>
            <a:r>
              <a:rPr lang="en-US" sz="1200" i="1" dirty="0"/>
              <a:t>In collaboration with</a:t>
            </a:r>
          </a:p>
        </p:txBody>
      </p:sp>
      <p:sp>
        <p:nvSpPr>
          <p:cNvPr id="26" name="TextBox 25">
            <a:extLst>
              <a:ext uri="{FF2B5EF4-FFF2-40B4-BE49-F238E27FC236}">
                <a16:creationId xmlns:a16="http://schemas.microsoft.com/office/drawing/2014/main" id="{64D46951-9F99-A303-D249-27B751A562DB}"/>
              </a:ext>
            </a:extLst>
          </p:cNvPr>
          <p:cNvSpPr txBox="1"/>
          <p:nvPr userDrawn="1"/>
        </p:nvSpPr>
        <p:spPr>
          <a:xfrm>
            <a:off x="572120" y="4562849"/>
            <a:ext cx="1802994" cy="350865"/>
          </a:xfrm>
          <a:prstGeom prst="rect">
            <a:avLst/>
          </a:prstGeom>
          <a:noFill/>
        </p:spPr>
        <p:txBody>
          <a:bodyPr wrap="none" lIns="118872" tIns="91440" rIns="118872" bIns="91440" rtlCol="0" anchor="ctr" anchorCtr="0">
            <a:spAutoFit/>
          </a:bodyPr>
          <a:lstStyle/>
          <a:p>
            <a:pPr algn="l">
              <a:lnSpc>
                <a:spcPct val="90000"/>
              </a:lnSpc>
            </a:pPr>
            <a:r>
              <a:rPr lang="en-US" sz="1200" i="1" dirty="0"/>
              <a:t>With prior support from</a:t>
            </a:r>
          </a:p>
        </p:txBody>
      </p:sp>
      <p:grpSp>
        <p:nvGrpSpPr>
          <p:cNvPr id="27" name="Group 26">
            <a:extLst>
              <a:ext uri="{FF2B5EF4-FFF2-40B4-BE49-F238E27FC236}">
                <a16:creationId xmlns:a16="http://schemas.microsoft.com/office/drawing/2014/main" id="{CC665AB1-818C-15F6-A435-7A7C14109262}"/>
              </a:ext>
            </a:extLst>
          </p:cNvPr>
          <p:cNvGrpSpPr/>
          <p:nvPr userDrawn="1"/>
        </p:nvGrpSpPr>
        <p:grpSpPr>
          <a:xfrm>
            <a:off x="355043" y="5027111"/>
            <a:ext cx="2237149" cy="457200"/>
            <a:chOff x="343050" y="5128711"/>
            <a:chExt cx="2237149" cy="457200"/>
          </a:xfrm>
        </p:grpSpPr>
        <p:pic>
          <p:nvPicPr>
            <p:cNvPr id="28" name="Picture 27">
              <a:extLst>
                <a:ext uri="{FF2B5EF4-FFF2-40B4-BE49-F238E27FC236}">
                  <a16:creationId xmlns:a16="http://schemas.microsoft.com/office/drawing/2014/main" id="{D8D4DA06-93FC-7C79-22C0-69CD6E71946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43050" y="5128711"/>
              <a:ext cx="1002296" cy="457200"/>
            </a:xfrm>
            <a:prstGeom prst="rect">
              <a:avLst/>
            </a:prstGeom>
          </p:spPr>
        </p:pic>
        <p:pic>
          <p:nvPicPr>
            <p:cNvPr id="29" name="Picture 28" descr="A picture containing shape&#10;&#10;Description automatically generated">
              <a:extLst>
                <a:ext uri="{FF2B5EF4-FFF2-40B4-BE49-F238E27FC236}">
                  <a16:creationId xmlns:a16="http://schemas.microsoft.com/office/drawing/2014/main" id="{3A576A20-C17C-D6D5-507F-A7C5D2EE03B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525950" y="5128711"/>
              <a:ext cx="1054249" cy="457200"/>
            </a:xfrm>
            <a:prstGeom prst="rect">
              <a:avLst/>
            </a:prstGeom>
          </p:spPr>
        </p:pic>
      </p:grpSp>
      <p:pic>
        <p:nvPicPr>
          <p:cNvPr id="31" name="Picture 30">
            <a:extLst>
              <a:ext uri="{FF2B5EF4-FFF2-40B4-BE49-F238E27FC236}">
                <a16:creationId xmlns:a16="http://schemas.microsoft.com/office/drawing/2014/main" id="{F6BAEEDA-B6C4-7DDA-6A83-26F20E08F28B}"/>
              </a:ext>
            </a:extLst>
          </p:cNvPr>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spTree>
    <p:extLst>
      <p:ext uri="{BB962C8B-B14F-4D97-AF65-F5344CB8AC3E}">
        <p14:creationId xmlns:p14="http://schemas.microsoft.com/office/powerpoint/2010/main" val="3066306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5" name="Picture 4">
            <a:extLst>
              <a:ext uri="{FF2B5EF4-FFF2-40B4-BE49-F238E27FC236}">
                <a16:creationId xmlns:a16="http://schemas.microsoft.com/office/drawing/2014/main" id="{39A0B7EC-D4C0-0A37-EF93-54309C1E7E8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18659" y="158509"/>
            <a:ext cx="2109916" cy="905256"/>
          </a:xfrm>
          <a:prstGeom prst="rect">
            <a:avLst/>
          </a:prstGeom>
        </p:spPr>
      </p:pic>
      <p:grpSp>
        <p:nvGrpSpPr>
          <p:cNvPr id="21" name="Group 20">
            <a:extLst>
              <a:ext uri="{FF2B5EF4-FFF2-40B4-BE49-F238E27FC236}">
                <a16:creationId xmlns:a16="http://schemas.microsoft.com/office/drawing/2014/main" id="{23F39736-1AFA-8528-C9E3-41B55EABEDCA}"/>
              </a:ext>
            </a:extLst>
          </p:cNvPr>
          <p:cNvGrpSpPr/>
          <p:nvPr userDrawn="1"/>
        </p:nvGrpSpPr>
        <p:grpSpPr>
          <a:xfrm>
            <a:off x="366259" y="3655396"/>
            <a:ext cx="2214716" cy="356329"/>
            <a:chOff x="341278" y="3628835"/>
            <a:chExt cx="2214716" cy="356329"/>
          </a:xfrm>
        </p:grpSpPr>
        <p:pic>
          <p:nvPicPr>
            <p:cNvPr id="6" name="Picture 2">
              <a:extLst>
                <a:ext uri="{FF2B5EF4-FFF2-40B4-BE49-F238E27FC236}">
                  <a16:creationId xmlns:a16="http://schemas.microsoft.com/office/drawing/2014/main" id="{EF0692E1-7D85-78AD-9CB9-EDC5C0A1CD96}"/>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1278" y="3628835"/>
              <a:ext cx="1005840" cy="3563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05CDAB3D-B8D6-9AC9-8507-6F95230AEE45}"/>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550154" y="3690079"/>
              <a:ext cx="1005840" cy="23384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A black and white sign with blue text&#10;&#10;Description automatically generated">
            <a:extLst>
              <a:ext uri="{FF2B5EF4-FFF2-40B4-BE49-F238E27FC236}">
                <a16:creationId xmlns:a16="http://schemas.microsoft.com/office/drawing/2014/main" id="{A50B83FE-88FB-1C61-17CC-A58C0BE092BF}"/>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70697" y="4125123"/>
            <a:ext cx="1005840" cy="324328"/>
          </a:xfrm>
          <a:prstGeom prst="rect">
            <a:avLst/>
          </a:prstGeom>
        </p:spPr>
      </p:pic>
      <p:sp>
        <p:nvSpPr>
          <p:cNvPr id="8" name="TextBox 7">
            <a:extLst>
              <a:ext uri="{FF2B5EF4-FFF2-40B4-BE49-F238E27FC236}">
                <a16:creationId xmlns:a16="http://schemas.microsoft.com/office/drawing/2014/main" id="{DBDB4EA8-7E00-EB97-386F-806F04EDC41A}"/>
              </a:ext>
            </a:extLst>
          </p:cNvPr>
          <p:cNvSpPr txBox="1"/>
          <p:nvPr userDrawn="1"/>
        </p:nvSpPr>
        <p:spPr>
          <a:xfrm>
            <a:off x="901538" y="1776974"/>
            <a:ext cx="1144159" cy="350865"/>
          </a:xfrm>
          <a:prstGeom prst="rect">
            <a:avLst/>
          </a:prstGeom>
          <a:noFill/>
        </p:spPr>
        <p:txBody>
          <a:bodyPr wrap="none" lIns="118872" tIns="91440" rIns="118872" bIns="91440" rtlCol="0" anchor="ctr" anchorCtr="0">
            <a:spAutoFit/>
          </a:bodyPr>
          <a:lstStyle/>
          <a:p>
            <a:pPr algn="l">
              <a:lnSpc>
                <a:spcPct val="90000"/>
              </a:lnSpc>
            </a:pPr>
            <a:r>
              <a:rPr lang="en-US" sz="1200" i="1" dirty="0"/>
              <a:t>Presented by</a:t>
            </a:r>
          </a:p>
        </p:txBody>
      </p:sp>
      <p:sp>
        <p:nvSpPr>
          <p:cNvPr id="9" name="TextBox 8">
            <a:extLst>
              <a:ext uri="{FF2B5EF4-FFF2-40B4-BE49-F238E27FC236}">
                <a16:creationId xmlns:a16="http://schemas.microsoft.com/office/drawing/2014/main" id="{9C6AA8F1-3D17-46A7-8926-BC4892D4C51C}"/>
              </a:ext>
            </a:extLst>
          </p:cNvPr>
          <p:cNvSpPr txBox="1"/>
          <p:nvPr userDrawn="1"/>
        </p:nvSpPr>
        <p:spPr>
          <a:xfrm>
            <a:off x="28657" y="2079048"/>
            <a:ext cx="2889921" cy="932563"/>
          </a:xfrm>
          <a:prstGeom prst="rect">
            <a:avLst/>
          </a:prstGeom>
          <a:noFill/>
        </p:spPr>
        <p:txBody>
          <a:bodyPr wrap="square" lIns="118872" tIns="91440" rIns="118872" bIns="91440" rtlCol="0" anchor="ctr" anchorCtr="0">
            <a:spAutoFit/>
          </a:bodyPr>
          <a:lstStyle/>
          <a:p>
            <a:pPr algn="l">
              <a:lnSpc>
                <a:spcPct val="90000"/>
              </a:lnSpc>
            </a:pPr>
            <a:r>
              <a:rPr lang="en-US" b="1" dirty="0"/>
              <a:t>COLABS: Collaboration for Better Software for Science</a:t>
            </a:r>
          </a:p>
        </p:txBody>
      </p:sp>
      <p:sp>
        <p:nvSpPr>
          <p:cNvPr id="10" name="TextBox 9">
            <a:extLst>
              <a:ext uri="{FF2B5EF4-FFF2-40B4-BE49-F238E27FC236}">
                <a16:creationId xmlns:a16="http://schemas.microsoft.com/office/drawing/2014/main" id="{CE38D39D-3F53-1EF5-8F58-4DF913CFD07D}"/>
              </a:ext>
            </a:extLst>
          </p:cNvPr>
          <p:cNvSpPr txBox="1"/>
          <p:nvPr userDrawn="1"/>
        </p:nvSpPr>
        <p:spPr>
          <a:xfrm>
            <a:off x="676315" y="3191133"/>
            <a:ext cx="1594604" cy="350865"/>
          </a:xfrm>
          <a:prstGeom prst="rect">
            <a:avLst/>
          </a:prstGeom>
          <a:noFill/>
        </p:spPr>
        <p:txBody>
          <a:bodyPr wrap="none" lIns="118872" tIns="91440" rIns="118872" bIns="91440" rtlCol="0" anchor="ctr" anchorCtr="0">
            <a:spAutoFit/>
          </a:bodyPr>
          <a:lstStyle/>
          <a:p>
            <a:pPr algn="l">
              <a:lnSpc>
                <a:spcPct val="90000"/>
              </a:lnSpc>
            </a:pPr>
            <a:r>
              <a:rPr lang="en-US" sz="1200" i="1" dirty="0"/>
              <a:t>In collaboration with</a:t>
            </a:r>
          </a:p>
        </p:txBody>
      </p:sp>
      <p:sp>
        <p:nvSpPr>
          <p:cNvPr id="15" name="TextBox 14">
            <a:extLst>
              <a:ext uri="{FF2B5EF4-FFF2-40B4-BE49-F238E27FC236}">
                <a16:creationId xmlns:a16="http://schemas.microsoft.com/office/drawing/2014/main" id="{38A567DA-27A0-BFAF-CB9E-0EA56E125664}"/>
              </a:ext>
            </a:extLst>
          </p:cNvPr>
          <p:cNvSpPr txBox="1"/>
          <p:nvPr userDrawn="1"/>
        </p:nvSpPr>
        <p:spPr>
          <a:xfrm>
            <a:off x="572120" y="4562849"/>
            <a:ext cx="1802994" cy="350865"/>
          </a:xfrm>
          <a:prstGeom prst="rect">
            <a:avLst/>
          </a:prstGeom>
          <a:noFill/>
        </p:spPr>
        <p:txBody>
          <a:bodyPr wrap="none" lIns="118872" tIns="91440" rIns="118872" bIns="91440" rtlCol="0" anchor="ctr" anchorCtr="0">
            <a:spAutoFit/>
          </a:bodyPr>
          <a:lstStyle/>
          <a:p>
            <a:pPr algn="l">
              <a:lnSpc>
                <a:spcPct val="90000"/>
              </a:lnSpc>
            </a:pPr>
            <a:r>
              <a:rPr lang="en-US" sz="1200" i="1" dirty="0"/>
              <a:t>With prior support from</a:t>
            </a:r>
          </a:p>
        </p:txBody>
      </p:sp>
      <p:grpSp>
        <p:nvGrpSpPr>
          <p:cNvPr id="20" name="Group 19">
            <a:extLst>
              <a:ext uri="{FF2B5EF4-FFF2-40B4-BE49-F238E27FC236}">
                <a16:creationId xmlns:a16="http://schemas.microsoft.com/office/drawing/2014/main" id="{63A83523-6C92-DDA5-E072-BAC75B3276B6}"/>
              </a:ext>
            </a:extLst>
          </p:cNvPr>
          <p:cNvGrpSpPr/>
          <p:nvPr userDrawn="1"/>
        </p:nvGrpSpPr>
        <p:grpSpPr>
          <a:xfrm>
            <a:off x="355043" y="5027111"/>
            <a:ext cx="2237149" cy="457200"/>
            <a:chOff x="343050" y="5128711"/>
            <a:chExt cx="2237149" cy="457200"/>
          </a:xfrm>
        </p:grpSpPr>
        <p:pic>
          <p:nvPicPr>
            <p:cNvPr id="17" name="Picture 16">
              <a:extLst>
                <a:ext uri="{FF2B5EF4-FFF2-40B4-BE49-F238E27FC236}">
                  <a16:creationId xmlns:a16="http://schemas.microsoft.com/office/drawing/2014/main" id="{70EB972A-C812-2D11-E993-9648F06DCD53}"/>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43050" y="5128711"/>
              <a:ext cx="1002296" cy="457200"/>
            </a:xfrm>
            <a:prstGeom prst="rect">
              <a:avLst/>
            </a:prstGeom>
          </p:spPr>
        </p:pic>
        <p:pic>
          <p:nvPicPr>
            <p:cNvPr id="18" name="Picture 17" descr="A picture containing shape&#10;&#10;Description automatically generated">
              <a:extLst>
                <a:ext uri="{FF2B5EF4-FFF2-40B4-BE49-F238E27FC236}">
                  <a16:creationId xmlns:a16="http://schemas.microsoft.com/office/drawing/2014/main" id="{DC5CC62A-5FBA-A239-536C-E231ED3105F0}"/>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525950" y="5128711"/>
              <a:ext cx="1054249" cy="457200"/>
            </a:xfrm>
            <a:prstGeom prst="rect">
              <a:avLst/>
            </a:prstGeom>
          </p:spPr>
        </p:pic>
      </p:grpSp>
    </p:spTree>
    <p:extLst>
      <p:ext uri="{BB962C8B-B14F-4D97-AF65-F5344CB8AC3E}">
        <p14:creationId xmlns:p14="http://schemas.microsoft.com/office/powerpoint/2010/main" val="1727176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hyperlink" Target="https://www.nsf.gov/bfa/dias/policy/dmp.jsp" TargetMode="External"/><Relationship Id="rId1" Type="http://schemas.openxmlformats.org/officeDocument/2006/relationships/slideLayout" Target="../slideLayouts/slideLayout4.xml"/><Relationship Id="rId4" Type="http://schemas.openxmlformats.org/officeDocument/2006/relationships/hyperlink" Target="https://gofair.u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blog.padhye.org/Artifact-Evaluation-Tips-for-Authors/" TargetMode="External"/><Relationship Id="rId2" Type="http://schemas.openxmlformats.org/officeDocument/2006/relationships/hyperlink" Target="https://docs.google.com/document/d/1pqzPtLVIvwLwJsZwCb2r7yzWMaifudHe1Xvn42T4CcA/edit" TargetMode="External"/><Relationship Id="rId1" Type="http://schemas.openxmlformats.org/officeDocument/2006/relationships/slideLayout" Target="../slideLayouts/slideLayout3.xml"/><Relationship Id="rId6" Type="http://schemas.openxmlformats.org/officeDocument/2006/relationships/hyperlink" Target="https://github.com/csartifacts/resources" TargetMode="External"/><Relationship Id="rId5" Type="http://schemas.openxmlformats.org/officeDocument/2006/relationships/hyperlink" Target="https://www.sigops.org/2021/how-are-award-winning-systems-research-artifacts-prepared-part-2/" TargetMode="External"/><Relationship Id="rId4" Type="http://schemas.openxmlformats.org/officeDocument/2006/relationships/hyperlink" Target="https://www.sigops.org/2021/how-are-award-winning-systems-research-artifacts-prepared-part-1/"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acm.org/publications/policies/artifact-review-and-badging-current" TargetMode="External"/><Relationship Id="rId2" Type="http://schemas.openxmlformats.org/officeDocument/2006/relationships/hyperlink" Target="http://toms.acm.org/replicated-computational-results.cfm" TargetMode="External"/><Relationship Id="rId1" Type="http://schemas.openxmlformats.org/officeDocument/2006/relationships/slideLayout" Target="../slideLayouts/slideLayout3.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fursin.net/reproducibility.html"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hyperlink" Target="https://doi.org/10.6084/m9.figshare.26019469"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8.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codeocean.com/" TargetMode="External"/><Relationship Id="rId2" Type="http://schemas.openxmlformats.org/officeDocument/2006/relationships/hyperlink" Target="http://fpanalysistools.org/" TargetMode="External"/><Relationship Id="rId1" Type="http://schemas.openxmlformats.org/officeDocument/2006/relationships/slideLayout" Target="../slideLayouts/slideLayout3.xml"/><Relationship Id="rId5" Type="http://schemas.openxmlformats.org/officeDocument/2006/relationships/hyperlink" Target="https://figshare.com/" TargetMode="External"/><Relationship Id="rId4" Type="http://schemas.openxmlformats.org/officeDocument/2006/relationships/hyperlink" Target="https://zenodo.or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rd-alliance.org/groups/fair-for-research-software-fair4rs-wg/forum/" TargetMode="External"/><Relationship Id="rId7" Type="http://schemas.openxmlformats.org/officeDocument/2006/relationships/hyperlink" Target="https://doi.org/10.1145/103162.103163"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 Id="rId6" Type="http://schemas.openxmlformats.org/officeDocument/2006/relationships/hyperlink" Target="https://betterscientificsoftware.github.io/Trust-Tools/" TargetMode="External"/><Relationship Id="rId5" Type="http://schemas.openxmlformats.org/officeDocument/2006/relationships/hyperlink" Target="https://doi.org/10.1126/science.aah6168" TargetMode="External"/><Relationship Id="rId4" Type="http://schemas.openxmlformats.org/officeDocument/2006/relationships/hyperlink" Target="http://dx.doi.org/10.1145/274301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Layout" Target="../slideLayouts/slideLayout4.xml"/><Relationship Id="rId5" Type="http://schemas.openxmlformats.org/officeDocument/2006/relationships/hyperlink" Target="https://doi.org/10.2172/1481626" TargetMode="External"/><Relationship Id="rId4" Type="http://schemas.openxmlformats.org/officeDocument/2006/relationships/hyperlink" Target="https://doi.org/10.17226/25303"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arstechnica.com/information-technology/2019/10/chemists-discover-cross-platform-python-scripts-not-so-cross-platform/" TargetMode="External"/><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David E. Bernholdt</a:t>
            </a:r>
            <a:r>
              <a:rPr lang="en-US" dirty="0"/>
              <a:t> </a:t>
            </a:r>
            <a:r>
              <a:rPr lang="en-US" sz="2000" dirty="0"/>
              <a:t>(he/him)</a:t>
            </a:r>
            <a:br>
              <a:rPr lang="en-US" sz="2000" u="sng" dirty="0"/>
            </a:br>
            <a:r>
              <a:rPr lang="en-US" sz="2000" dirty="0"/>
              <a:t>Oak Ridge National Laboratory</a:t>
            </a:r>
            <a:endParaRPr lang="en-US" sz="2400" dirty="0"/>
          </a:p>
          <a:p>
            <a:pPr>
              <a:spcBef>
                <a:spcPts val="2800"/>
              </a:spcBef>
            </a:pPr>
            <a:r>
              <a:rPr lang="en-US" sz="2000" b="0" i="0" dirty="0">
                <a:solidFill>
                  <a:srgbClr val="111111"/>
                </a:solidFill>
                <a:effectLst/>
                <a:latin typeface="+mn-lt"/>
              </a:rPr>
              <a:t>Software Productivity and Sustainability track @ Argonne Training Program on Extreme-Scale Computing summer school</a:t>
            </a:r>
          </a:p>
          <a:p>
            <a:pPr>
              <a:spcBef>
                <a:spcPts val="2800"/>
              </a:spcBef>
            </a:pPr>
            <a:r>
              <a:rPr lang="en-US" sz="2000" dirty="0"/>
              <a:t>Contributors: David E. Bernholdt (ORNL), Patricia A. Grubel (LANL), Michael A. Heroux (SNL), David M. Rogers (ORNL), Gregory R. Watson (ORNL)</a:t>
            </a:r>
          </a:p>
        </p:txBody>
      </p:sp>
    </p:spTree>
    <p:extLst>
      <p:ext uri="{BB962C8B-B14F-4D97-AF65-F5344CB8AC3E}">
        <p14:creationId xmlns:p14="http://schemas.microsoft.com/office/powerpoint/2010/main" val="1478374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966268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values more</a:t>
            </a:r>
          </a:p>
          <a:p>
            <a:pPr marL="0" indent="0">
              <a:buNone/>
            </a:pPr>
            <a:endParaRPr lang="en-US" dirty="0"/>
          </a:p>
          <a:p>
            <a:pPr marL="0" indent="0">
              <a:buNone/>
            </a:pPr>
            <a:r>
              <a:rPr lang="en-US" b="1" dirty="0"/>
              <a:t>Goal</a:t>
            </a:r>
            <a:r>
              <a:rPr lang="en-US" dirty="0"/>
              <a:t>: Change incentives to include valuing of better software, better science</a:t>
            </a:r>
          </a:p>
          <a:p>
            <a:pPr marL="0" indent="0">
              <a:buNone/>
            </a:pPr>
            <a:r>
              <a:rPr lang="en-US" dirty="0"/>
              <a:t>This is a long-term goal, requiring a culture change in (computational) science </a:t>
            </a:r>
            <a:r>
              <a:rPr lang="en-US"/>
              <a:t>which is in </a:t>
            </a:r>
            <a:r>
              <a:rPr lang="en-US" dirty="0"/>
              <a:t>the early stages</a:t>
            </a:r>
          </a:p>
          <a:p>
            <a:endParaRPr lang="en-US" dirty="0"/>
          </a:p>
        </p:txBody>
      </p:sp>
    </p:spTree>
    <p:extLst>
      <p:ext uri="{BB962C8B-B14F-4D97-AF65-F5344CB8AC3E}">
        <p14:creationId xmlns:p14="http://schemas.microsoft.com/office/powerpoint/2010/main" val="3889789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F71E0-47A2-4020-9B2A-62C994864519}"/>
              </a:ext>
            </a:extLst>
          </p:cNvPr>
          <p:cNvSpPr>
            <a:spLocks noGrp="1"/>
          </p:cNvSpPr>
          <p:nvPr>
            <p:ph type="title"/>
          </p:nvPr>
        </p:nvSpPr>
        <p:spPr/>
        <p:txBody>
          <a:bodyPr/>
          <a:lstStyle/>
          <a:p>
            <a:r>
              <a:rPr lang="en-US" dirty="0"/>
              <a:t>Funders and the Community Setting Expectations for Your Data</a:t>
            </a:r>
          </a:p>
        </p:txBody>
      </p:sp>
      <p:sp>
        <p:nvSpPr>
          <p:cNvPr id="5" name="Text Placeholder 4">
            <a:extLst>
              <a:ext uri="{FF2B5EF4-FFF2-40B4-BE49-F238E27FC236}">
                <a16:creationId xmlns:a16="http://schemas.microsoft.com/office/drawing/2014/main" id="{5C43CE43-3F69-454F-91AA-79F31589C030}"/>
              </a:ext>
            </a:extLst>
          </p:cNvPr>
          <p:cNvSpPr>
            <a:spLocks noGrp="1"/>
          </p:cNvSpPr>
          <p:nvPr>
            <p:ph type="body" idx="1"/>
          </p:nvPr>
        </p:nvSpPr>
        <p:spPr>
          <a:xfrm>
            <a:off x="457200" y="873418"/>
            <a:ext cx="5588582" cy="821190"/>
          </a:xfrm>
        </p:spPr>
        <p:txBody>
          <a:bodyPr/>
          <a:lstStyle/>
          <a:p>
            <a:r>
              <a:rPr lang="en-US" dirty="0"/>
              <a:t>Data Management Plans</a:t>
            </a:r>
          </a:p>
        </p:txBody>
      </p:sp>
      <p:sp>
        <p:nvSpPr>
          <p:cNvPr id="6" name="Content Placeholder 5">
            <a:extLst>
              <a:ext uri="{FF2B5EF4-FFF2-40B4-BE49-F238E27FC236}">
                <a16:creationId xmlns:a16="http://schemas.microsoft.com/office/drawing/2014/main" id="{D66E6D61-44C6-4432-83DF-8B05B0B813B2}"/>
              </a:ext>
            </a:extLst>
          </p:cNvPr>
          <p:cNvSpPr>
            <a:spLocks noGrp="1"/>
          </p:cNvSpPr>
          <p:nvPr>
            <p:ph sz="half" idx="2"/>
          </p:nvPr>
        </p:nvSpPr>
        <p:spPr>
          <a:xfrm>
            <a:off x="457200" y="1694608"/>
            <a:ext cx="5588582" cy="3373229"/>
          </a:xfrm>
        </p:spPr>
        <p:txBody>
          <a:bodyPr/>
          <a:lstStyle/>
          <a:p>
            <a:r>
              <a:rPr lang="en-US" dirty="0"/>
              <a:t>Most research sponsors require data management plans as part of proposals</a:t>
            </a:r>
          </a:p>
          <a:p>
            <a:pPr>
              <a:spcBef>
                <a:spcPts val="800"/>
              </a:spcBef>
            </a:pPr>
            <a:r>
              <a:rPr lang="en-US" dirty="0"/>
              <a:t>Example: NSF policy on </a:t>
            </a:r>
            <a:r>
              <a:rPr lang="en-US" dirty="0">
                <a:hlinkClick r:id="rId2"/>
              </a:rPr>
              <a:t>Dissemination and Sharing of Research Results</a:t>
            </a:r>
            <a:endParaRPr lang="en-US" dirty="0"/>
          </a:p>
          <a:p>
            <a:pPr lvl="1">
              <a:spcBef>
                <a:spcPts val="200"/>
              </a:spcBef>
            </a:pPr>
            <a:r>
              <a:rPr lang="en-US" dirty="0"/>
              <a:t>Promptly publish with appropriate authorship</a:t>
            </a:r>
          </a:p>
          <a:p>
            <a:pPr lvl="1">
              <a:spcBef>
                <a:spcPts val="200"/>
              </a:spcBef>
            </a:pPr>
            <a:r>
              <a:rPr lang="en-US" dirty="0"/>
              <a:t>Share data, samples, physical collections, and supporting materials with others, within a reasonable time frame</a:t>
            </a:r>
          </a:p>
          <a:p>
            <a:pPr lvl="1">
              <a:spcBef>
                <a:spcPts val="200"/>
              </a:spcBef>
            </a:pPr>
            <a:r>
              <a:rPr lang="en-US" dirty="0"/>
              <a:t>Share software and inventions</a:t>
            </a:r>
          </a:p>
          <a:p>
            <a:pPr lvl="1">
              <a:spcBef>
                <a:spcPts val="200"/>
              </a:spcBef>
            </a:pPr>
            <a:r>
              <a:rPr lang="en-US" dirty="0"/>
              <a:t>Investigators can keep their legal rights over their intellectual property, but they still have to make their results, data, and collections available to others</a:t>
            </a:r>
          </a:p>
          <a:p>
            <a:pPr lvl="1">
              <a:spcBef>
                <a:spcPts val="200"/>
              </a:spcBef>
            </a:pPr>
            <a:r>
              <a:rPr lang="en-US" dirty="0"/>
              <a:t>Policies will be implemented via</a:t>
            </a:r>
          </a:p>
          <a:p>
            <a:pPr lvl="2">
              <a:spcBef>
                <a:spcPts val="200"/>
              </a:spcBef>
            </a:pPr>
            <a:r>
              <a:rPr lang="en-US" dirty="0"/>
              <a:t>Proposal review</a:t>
            </a:r>
          </a:p>
          <a:p>
            <a:pPr lvl="2">
              <a:spcBef>
                <a:spcPts val="200"/>
              </a:spcBef>
            </a:pPr>
            <a:r>
              <a:rPr lang="en-US" dirty="0"/>
              <a:t>Award negotiations and conditions</a:t>
            </a:r>
          </a:p>
          <a:p>
            <a:pPr lvl="2">
              <a:spcBef>
                <a:spcPts val="200"/>
              </a:spcBef>
            </a:pPr>
            <a:r>
              <a:rPr lang="en-US" dirty="0"/>
              <a:t>Support/incentives</a:t>
            </a:r>
          </a:p>
        </p:txBody>
      </p:sp>
      <p:sp>
        <p:nvSpPr>
          <p:cNvPr id="7" name="Text Placeholder 6">
            <a:extLst>
              <a:ext uri="{FF2B5EF4-FFF2-40B4-BE49-F238E27FC236}">
                <a16:creationId xmlns:a16="http://schemas.microsoft.com/office/drawing/2014/main" id="{7FA9370A-7387-4D95-8D73-35942A83C120}"/>
              </a:ext>
            </a:extLst>
          </p:cNvPr>
          <p:cNvSpPr>
            <a:spLocks noGrp="1"/>
          </p:cNvSpPr>
          <p:nvPr>
            <p:ph type="body" sz="quarter" idx="3"/>
          </p:nvPr>
        </p:nvSpPr>
        <p:spPr>
          <a:xfrm>
            <a:off x="6218914" y="873418"/>
            <a:ext cx="5531934" cy="821190"/>
          </a:xfrm>
        </p:spPr>
        <p:txBody>
          <a:bodyPr/>
          <a:lstStyle/>
          <a:p>
            <a:r>
              <a:rPr lang="en-US" dirty="0">
                <a:hlinkClick r:id="rId3"/>
              </a:rPr>
              <a:t>FAIR Data Principles</a:t>
            </a:r>
            <a:r>
              <a:rPr lang="en-US" dirty="0"/>
              <a:t> (</a:t>
            </a:r>
            <a:r>
              <a:rPr lang="en-US" dirty="0" err="1">
                <a:hlinkClick r:id="rId4"/>
              </a:rPr>
              <a:t>gofair.us</a:t>
            </a:r>
            <a:r>
              <a:rPr lang="en-US" dirty="0"/>
              <a:t>)</a:t>
            </a:r>
          </a:p>
        </p:txBody>
      </p:sp>
      <p:sp>
        <p:nvSpPr>
          <p:cNvPr id="8" name="Content Placeholder 7">
            <a:extLst>
              <a:ext uri="{FF2B5EF4-FFF2-40B4-BE49-F238E27FC236}">
                <a16:creationId xmlns:a16="http://schemas.microsoft.com/office/drawing/2014/main" id="{78928391-B382-4CEF-AAAA-6902053F38C2}"/>
              </a:ext>
            </a:extLst>
          </p:cNvPr>
          <p:cNvSpPr>
            <a:spLocks noGrp="1"/>
          </p:cNvSpPr>
          <p:nvPr>
            <p:ph sz="quarter" idx="4"/>
          </p:nvPr>
        </p:nvSpPr>
        <p:spPr>
          <a:xfrm>
            <a:off x="6218914" y="1694608"/>
            <a:ext cx="5531934" cy="3373229"/>
          </a:xfrm>
        </p:spPr>
        <p:txBody>
          <a:bodyPr/>
          <a:lstStyle/>
          <a:p>
            <a:r>
              <a:rPr lang="en-US" dirty="0"/>
              <a:t>Address data producers and publishers to promote maximum use of research data</a:t>
            </a:r>
          </a:p>
          <a:p>
            <a:pPr>
              <a:spcBef>
                <a:spcPts val="800"/>
              </a:spcBef>
            </a:pPr>
            <a:r>
              <a:rPr lang="en-US" dirty="0"/>
              <a:t>Findability</a:t>
            </a:r>
          </a:p>
          <a:p>
            <a:pPr lvl="1">
              <a:spcBef>
                <a:spcPts val="200"/>
              </a:spcBef>
            </a:pPr>
            <a:r>
              <a:rPr lang="en-US" sz="1600" dirty="0"/>
              <a:t>Data and supplementary materials have sufficiently rich metadata and a unique and persistent identifier.</a:t>
            </a:r>
          </a:p>
          <a:p>
            <a:pPr>
              <a:spcBef>
                <a:spcPts val="800"/>
              </a:spcBef>
            </a:pPr>
            <a:r>
              <a:rPr lang="en-US" dirty="0"/>
              <a:t>Accessibility</a:t>
            </a:r>
          </a:p>
          <a:p>
            <a:pPr lvl="1">
              <a:spcBef>
                <a:spcPts val="200"/>
              </a:spcBef>
            </a:pPr>
            <a:r>
              <a:rPr lang="en-US" sz="1600" dirty="0"/>
              <a:t>Metadata and data are understandable to humans and machines. Data is deposited in a trusted repository.</a:t>
            </a:r>
            <a:endParaRPr lang="en-US" dirty="0"/>
          </a:p>
          <a:p>
            <a:pPr>
              <a:spcBef>
                <a:spcPts val="800"/>
              </a:spcBef>
            </a:pPr>
            <a:r>
              <a:rPr lang="en-US" dirty="0"/>
              <a:t>Interoperability</a:t>
            </a:r>
          </a:p>
          <a:p>
            <a:pPr lvl="1">
              <a:spcBef>
                <a:spcPts val="200"/>
              </a:spcBef>
            </a:pPr>
            <a:r>
              <a:rPr lang="en-US" sz="1600" dirty="0"/>
              <a:t>Metadata use a formal, accessible, shared, and broadly applicable language for knowledge representation.</a:t>
            </a:r>
          </a:p>
          <a:p>
            <a:pPr>
              <a:spcBef>
                <a:spcPts val="800"/>
              </a:spcBef>
            </a:pPr>
            <a:r>
              <a:rPr lang="en-US" dirty="0"/>
              <a:t>Reusability</a:t>
            </a:r>
          </a:p>
          <a:p>
            <a:pPr lvl="1">
              <a:spcBef>
                <a:spcPts val="200"/>
              </a:spcBef>
            </a:pPr>
            <a:r>
              <a:rPr lang="en-US" sz="1600" dirty="0"/>
              <a:t>Data and collections have a clear usage licenses and provide accurate information on provenance.</a:t>
            </a:r>
          </a:p>
        </p:txBody>
      </p:sp>
    </p:spTree>
    <p:extLst>
      <p:ext uri="{BB962C8B-B14F-4D97-AF65-F5344CB8AC3E}">
        <p14:creationId xmlns:p14="http://schemas.microsoft.com/office/powerpoint/2010/main" val="4114747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Supercomputing (SC) Conference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b="1" dirty="0">
                <a:solidFill>
                  <a:schemeClr val="tx2"/>
                </a:solidFill>
              </a:rPr>
              <a:t>Create tangible progress towards scientific rigor by enhancing the reproducibility of accepted papers</a:t>
            </a:r>
          </a:p>
          <a:p>
            <a:r>
              <a:rPr lang="en-US" sz="2000" dirty="0"/>
              <a:t>The Artifact Description (AD) Appendix will be auto-generated from author responses</a:t>
            </a:r>
          </a:p>
          <a:p>
            <a:pPr lvl="1"/>
            <a:r>
              <a:rPr lang="en-US" sz="1800" dirty="0"/>
              <a:t>Greater emphasis on linking to the broader products resulting from research</a:t>
            </a:r>
          </a:p>
          <a:p>
            <a:pPr lvl="1"/>
            <a:r>
              <a:rPr lang="en-US" sz="1800" dirty="0"/>
              <a:t>An indication that no artifacts were created or used might also be acceptable</a:t>
            </a:r>
            <a:endParaRPr lang="en-US" dirty="0"/>
          </a:p>
          <a:p>
            <a:r>
              <a:rPr lang="en-US" sz="2000" dirty="0"/>
              <a:t>For accepted papers, the availability and functionality of automated Artifact Evaluation (AE) will be evaluated and rewarded</a:t>
            </a:r>
          </a:p>
          <a:p>
            <a:pPr lvl="1"/>
            <a:r>
              <a:rPr lang="en-US" sz="1800" dirty="0"/>
              <a:t>Easily reproduce a paper’s key results and claims with provided artifacts</a:t>
            </a:r>
          </a:p>
          <a:p>
            <a:r>
              <a:rPr lang="en-US" sz="2000" dirty="0"/>
              <a:t>Accepted papers with available artifacts will be honored with the appropriate ACM badges.</a:t>
            </a:r>
          </a:p>
          <a:p>
            <a:r>
              <a:rPr lang="en-US" sz="2000" dirty="0"/>
              <a:t>Collaborating with Chameleon Cloud, </a:t>
            </a:r>
            <a:r>
              <a:rPr lang="en-US" sz="2000" dirty="0" err="1"/>
              <a:t>CloudLab</a:t>
            </a:r>
            <a:r>
              <a:rPr lang="en-US" sz="2000" dirty="0"/>
              <a:t>, Jetstream via XSEDE, SDSC, and TACC for infrastructure needs</a:t>
            </a:r>
          </a:p>
          <a:p>
            <a:pPr lvl="1"/>
            <a:r>
              <a:rPr lang="en-US" sz="1800" dirty="0"/>
              <a:t>Webinars will be provided for authors interested in using these resources</a:t>
            </a:r>
          </a:p>
        </p:txBody>
      </p:sp>
    </p:spTree>
    <p:extLst>
      <p:ext uri="{BB962C8B-B14F-4D97-AF65-F5344CB8AC3E}">
        <p14:creationId xmlns:p14="http://schemas.microsoft.com/office/powerpoint/2010/main" val="2454854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AD/AE Appendices Process &amp; Badges</a:t>
            </a:r>
          </a:p>
        </p:txBody>
      </p:sp>
      <p:sp>
        <p:nvSpPr>
          <p:cNvPr id="5" name="Content Placeholder 4"/>
          <p:cNvSpPr>
            <a:spLocks noGrp="1"/>
          </p:cNvSpPr>
          <p:nvPr>
            <p:ph sz="quarter" idx="1"/>
          </p:nvPr>
        </p:nvSpPr>
        <p:spPr>
          <a:xfrm>
            <a:off x="365760" y="1141612"/>
            <a:ext cx="11369809" cy="4047778"/>
          </a:xfrm>
        </p:spPr>
        <p:txBody>
          <a:bodyPr/>
          <a:lstStyle/>
          <a:p>
            <a:r>
              <a:rPr lang="en-US" dirty="0"/>
              <a:t>Artifact Description/Artifact Evaluation (AD/AE) process is single-blind</a:t>
            </a:r>
          </a:p>
          <a:p>
            <a:r>
              <a:rPr lang="en-US" dirty="0"/>
              <a:t>The terms artifact and research object are synonymous</a:t>
            </a:r>
          </a:p>
          <a:p>
            <a:pPr lvl="1"/>
            <a:r>
              <a:rPr lang="en-US" dirty="0"/>
              <a:t>Software, datasets, environment configuration, mechanized proofs, benchmarks, test suites with scripts, etc. </a:t>
            </a:r>
          </a:p>
          <a:p>
            <a:r>
              <a:rPr lang="en-US" dirty="0"/>
              <a:t>A complete artifact package must contain (1) the computational artifacts, and (2) instructions/documentation describing the contents and how to use it</a:t>
            </a:r>
          </a:p>
          <a:p>
            <a:r>
              <a:rPr lang="en-US" sz="2400" dirty="0"/>
              <a:t>The goal of Artifact Description is to provide the evidence needed for greater scientific rigor and transparency of the scientific conclusions of the manuscript</a:t>
            </a:r>
          </a:p>
          <a:p>
            <a:pPr lvl="1"/>
            <a:r>
              <a:rPr lang="en-US" b="1" dirty="0"/>
              <a:t>Mandatory</a:t>
            </a:r>
            <a:r>
              <a:rPr lang="en-US" dirty="0"/>
              <a:t> for paper submissions (since SC19)</a:t>
            </a:r>
          </a:p>
          <a:p>
            <a:r>
              <a:rPr lang="en-US" dirty="0"/>
              <a:t>The goal of Artifact Evaluation is to award badges to artifacts of accepted papers</a:t>
            </a:r>
          </a:p>
          <a:p>
            <a:pPr lvl="1"/>
            <a:r>
              <a:rPr lang="en-US" dirty="0"/>
              <a:t>An </a:t>
            </a:r>
            <a:r>
              <a:rPr lang="en-US" b="1" dirty="0"/>
              <a:t>optional step</a:t>
            </a:r>
            <a:endParaRPr lang="en-US" dirty="0"/>
          </a:p>
          <a:p>
            <a:endParaRPr lang="en-US" sz="2000" dirty="0"/>
          </a:p>
        </p:txBody>
      </p:sp>
    </p:spTree>
    <p:extLst>
      <p:ext uri="{BB962C8B-B14F-4D97-AF65-F5344CB8AC3E}">
        <p14:creationId xmlns:p14="http://schemas.microsoft.com/office/powerpoint/2010/main" val="397389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Artifact Description (AD)</a:t>
            </a:r>
            <a:br>
              <a:rPr lang="en-US" dirty="0"/>
            </a:br>
            <a:br>
              <a:rPr lang="en-US" dirty="0"/>
            </a:br>
            <a:endParaRPr lang="en-US" dirty="0"/>
          </a:p>
        </p:txBody>
      </p:sp>
      <p:sp>
        <p:nvSpPr>
          <p:cNvPr id="5" name="Content Placeholder 4"/>
          <p:cNvSpPr>
            <a:spLocks noGrp="1"/>
          </p:cNvSpPr>
          <p:nvPr>
            <p:ph sz="quarter" idx="1"/>
          </p:nvPr>
        </p:nvSpPr>
        <p:spPr>
          <a:xfrm>
            <a:off x="365760" y="1141612"/>
            <a:ext cx="11369809" cy="4047778"/>
          </a:xfrm>
        </p:spPr>
        <p:txBody>
          <a:bodyPr/>
          <a:lstStyle/>
          <a:p>
            <a:r>
              <a:rPr lang="en-US" sz="2000" dirty="0"/>
              <a:t>Appendix is largely auto-generated from submission information</a:t>
            </a:r>
          </a:p>
          <a:p>
            <a:r>
              <a:rPr lang="en-US" sz="2000" dirty="0"/>
              <a:t>For accepted papers, will be evaluated by AD/AE Committee</a:t>
            </a:r>
          </a:p>
          <a:p>
            <a:pPr lvl="1"/>
            <a:r>
              <a:rPr lang="en-US" sz="1800" dirty="0"/>
              <a:t>Completion of the form</a:t>
            </a:r>
          </a:p>
          <a:p>
            <a:pPr lvl="1"/>
            <a:r>
              <a:rPr lang="en-US" sz="1800" dirty="0"/>
              <a:t>Artifact accessibility from any links included as part of the form</a:t>
            </a:r>
          </a:p>
          <a:p>
            <a:r>
              <a:rPr lang="en-US" sz="2000" dirty="0"/>
              <a:t>Part 1: Artifact Identification</a:t>
            </a:r>
          </a:p>
          <a:p>
            <a:pPr lvl="1"/>
            <a:r>
              <a:rPr lang="en-US" sz="1800" dirty="0"/>
              <a:t>Article’s title, author’s names and affiliations</a:t>
            </a:r>
          </a:p>
          <a:p>
            <a:pPr lvl="1"/>
            <a:r>
              <a:rPr lang="en-US" sz="1800" dirty="0"/>
              <a:t>An abstract describing the main contributions of the article and the role of the computational artifact(s) in these contributions</a:t>
            </a:r>
          </a:p>
          <a:p>
            <a:r>
              <a:rPr lang="en-US" sz="2000" dirty="0"/>
              <a:t>Part 2: Reproducibility of Experiments</a:t>
            </a:r>
          </a:p>
          <a:p>
            <a:pPr lvl="1"/>
            <a:r>
              <a:rPr lang="en-US" sz="1800" dirty="0"/>
              <a:t>Description of the experiment workflow</a:t>
            </a:r>
          </a:p>
          <a:p>
            <a:pPr lvl="1"/>
            <a:r>
              <a:rPr lang="en-US" sz="1800" dirty="0"/>
              <a:t>Estimation of the execution time</a:t>
            </a:r>
          </a:p>
          <a:p>
            <a:pPr lvl="1"/>
            <a:r>
              <a:rPr lang="en-US" sz="1800" dirty="0"/>
              <a:t>Expected results and an evaluation of them</a:t>
            </a:r>
          </a:p>
          <a:p>
            <a:pPr lvl="1"/>
            <a:r>
              <a:rPr lang="en-US" sz="1800" dirty="0"/>
              <a:t>How the expected results relate to the results found in the article</a:t>
            </a:r>
          </a:p>
        </p:txBody>
      </p:sp>
    </p:spTree>
    <p:extLst>
      <p:ext uri="{BB962C8B-B14F-4D97-AF65-F5344CB8AC3E}">
        <p14:creationId xmlns:p14="http://schemas.microsoft.com/office/powerpoint/2010/main" val="4110334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Artifact Evaluation (AE)</a:t>
            </a:r>
            <a:br>
              <a:rPr lang="en-US" dirty="0"/>
            </a:br>
            <a:br>
              <a:rPr lang="en-US" dirty="0"/>
            </a:br>
            <a:endParaRPr lang="en-US" dirty="0"/>
          </a:p>
        </p:txBody>
      </p:sp>
      <p:sp>
        <p:nvSpPr>
          <p:cNvPr id="5" name="Content Placeholder 4"/>
          <p:cNvSpPr>
            <a:spLocks noGrp="1"/>
          </p:cNvSpPr>
          <p:nvPr>
            <p:ph sz="quarter" idx="1"/>
          </p:nvPr>
        </p:nvSpPr>
        <p:spPr>
          <a:xfrm>
            <a:off x="365760" y="1141612"/>
            <a:ext cx="11369809" cy="4047778"/>
          </a:xfrm>
        </p:spPr>
        <p:txBody>
          <a:bodyPr/>
          <a:lstStyle/>
          <a:p>
            <a:r>
              <a:rPr lang="en-US" sz="2000" dirty="0"/>
              <a:t>Appendix is largely auto-generated from submission information</a:t>
            </a:r>
          </a:p>
          <a:p>
            <a:r>
              <a:rPr lang="en-US" sz="2000" dirty="0"/>
              <a:t>NISO Reproducibility Badging and Definitions Standard</a:t>
            </a:r>
          </a:p>
          <a:p>
            <a:pPr lvl="1"/>
            <a:r>
              <a:rPr lang="en-US" sz="1800" dirty="0"/>
              <a:t>Assigned badges will be per ACM Reproducibility Standard</a:t>
            </a:r>
          </a:p>
          <a:p>
            <a:r>
              <a:rPr lang="en-US" sz="2000" dirty="0"/>
              <a:t>Part 1: Artifact Dependencies &amp; Requirements</a:t>
            </a:r>
          </a:p>
          <a:p>
            <a:pPr lvl="1"/>
            <a:r>
              <a:rPr lang="en-US" sz="1800" dirty="0"/>
              <a:t>Hardware resources required</a:t>
            </a:r>
          </a:p>
          <a:p>
            <a:pPr lvl="1"/>
            <a:r>
              <a:rPr lang="en-US" sz="1800" dirty="0"/>
              <a:t>Operating systems required</a:t>
            </a:r>
          </a:p>
          <a:p>
            <a:pPr lvl="1"/>
            <a:r>
              <a:rPr lang="en-US" sz="1800" dirty="0"/>
              <a:t>Software libraries needed</a:t>
            </a:r>
          </a:p>
          <a:p>
            <a:pPr lvl="1"/>
            <a:r>
              <a:rPr lang="en-US" sz="1800" dirty="0"/>
              <a:t>Input dataset needed</a:t>
            </a:r>
          </a:p>
          <a:p>
            <a:pPr lvl="1"/>
            <a:r>
              <a:rPr lang="en-US" sz="1800" dirty="0"/>
              <a:t>Optionally, any other dependencies or requirements</a:t>
            </a:r>
            <a:endParaRPr lang="en-US" sz="2000" dirty="0"/>
          </a:p>
          <a:p>
            <a:r>
              <a:rPr lang="en-US" sz="2000" dirty="0"/>
              <a:t>Part 2: Artifact Installation &amp; Deployment</a:t>
            </a:r>
          </a:p>
          <a:p>
            <a:pPr lvl="1"/>
            <a:r>
              <a:rPr lang="en-US" sz="1800" dirty="0"/>
              <a:t>Process to install and compile the libraries and code</a:t>
            </a:r>
          </a:p>
          <a:p>
            <a:pPr lvl="1"/>
            <a:r>
              <a:rPr lang="en-US" sz="1800" dirty="0"/>
              <a:t>Process to deploy the code in the resources</a:t>
            </a:r>
          </a:p>
          <a:p>
            <a:pPr marL="346075" lvl="1" indent="0">
              <a:buNone/>
            </a:pPr>
            <a:endParaRPr lang="en-US" sz="1800" dirty="0"/>
          </a:p>
        </p:txBody>
      </p:sp>
    </p:spTree>
    <p:extLst>
      <p:ext uri="{BB962C8B-B14F-4D97-AF65-F5344CB8AC3E}">
        <p14:creationId xmlns:p14="http://schemas.microsoft.com/office/powerpoint/2010/main" val="885904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Artifact Evaluation (AE) Computational Artifacts</a:t>
            </a:r>
            <a:br>
              <a:rPr lang="en-US" dirty="0"/>
            </a:br>
            <a:br>
              <a:rPr lang="en-US" dirty="0"/>
            </a:br>
            <a:endParaRPr lang="en-US" dirty="0"/>
          </a:p>
        </p:txBody>
      </p:sp>
      <p:sp>
        <p:nvSpPr>
          <p:cNvPr id="5" name="Content Placeholder 4"/>
          <p:cNvSpPr>
            <a:spLocks noGrp="1"/>
          </p:cNvSpPr>
          <p:nvPr>
            <p:ph sz="quarter" idx="1"/>
          </p:nvPr>
        </p:nvSpPr>
        <p:spPr>
          <a:xfrm>
            <a:off x="365760" y="1141612"/>
            <a:ext cx="11369809" cy="4047778"/>
          </a:xfrm>
        </p:spPr>
        <p:txBody>
          <a:bodyPr/>
          <a:lstStyle/>
          <a:p>
            <a:r>
              <a:rPr lang="en-US" sz="2000" dirty="0"/>
              <a:t>Only required if applying for a badge</a:t>
            </a:r>
          </a:p>
          <a:p>
            <a:r>
              <a:rPr lang="en-US" sz="2200" dirty="0"/>
              <a:t>All the elements that support the reproducibility of its experiments</a:t>
            </a:r>
          </a:p>
          <a:p>
            <a:r>
              <a:rPr lang="en-US" sz="2200" dirty="0"/>
              <a:t>Software, datasets, environment configuration, mechanized proofs, benchmarks, test suites with scripts, etc. </a:t>
            </a:r>
          </a:p>
          <a:p>
            <a:r>
              <a:rPr lang="en-US" sz="2200" dirty="0"/>
              <a:t>Authors can choose any version-controlled software and data repositories to share their artifacts, such as </a:t>
            </a:r>
            <a:r>
              <a:rPr lang="en-US" sz="2200" dirty="0" err="1"/>
              <a:t>Zenodo</a:t>
            </a:r>
            <a:r>
              <a:rPr lang="en-US" sz="2200" dirty="0"/>
              <a:t>, </a:t>
            </a:r>
            <a:r>
              <a:rPr lang="en-US" sz="2200" dirty="0" err="1"/>
              <a:t>FigShare</a:t>
            </a:r>
            <a:r>
              <a:rPr lang="en-US" sz="2200" dirty="0"/>
              <a:t>, Dryad, Software Heritage, GitHub, or GitLab</a:t>
            </a:r>
          </a:p>
          <a:p>
            <a:r>
              <a:rPr lang="en-US" sz="2200" dirty="0"/>
              <a:t>An artifact must be accessible via a permanently persistent and publicly shareable DOI </a:t>
            </a:r>
          </a:p>
        </p:txBody>
      </p:sp>
      <p:sp>
        <p:nvSpPr>
          <p:cNvPr id="6" name="TextBox 5">
            <a:extLst>
              <a:ext uri="{FF2B5EF4-FFF2-40B4-BE49-F238E27FC236}">
                <a16:creationId xmlns:a16="http://schemas.microsoft.com/office/drawing/2014/main" id="{05BB5058-2D6E-F1E4-5281-9A7E68D6A920}"/>
              </a:ext>
            </a:extLst>
          </p:cNvPr>
          <p:cNvSpPr txBox="1"/>
          <p:nvPr/>
        </p:nvSpPr>
        <p:spPr>
          <a:xfrm>
            <a:off x="453256" y="4173727"/>
            <a:ext cx="10863789" cy="2400657"/>
          </a:xfrm>
          <a:prstGeom prst="rect">
            <a:avLst/>
          </a:prstGeom>
          <a:noFill/>
        </p:spPr>
        <p:txBody>
          <a:bodyPr wrap="square">
            <a:spAutoFit/>
          </a:bodyPr>
          <a:lstStyle/>
          <a:p>
            <a:pPr marL="285750" indent="-285750" algn="l">
              <a:buFont typeface="Arial" panose="020B0604020202020204" pitchFamily="34" charset="0"/>
              <a:buChar char="•"/>
            </a:pPr>
            <a:r>
              <a:rPr lang="en-US" sz="1600" dirty="0">
                <a:latin typeface="Arial" panose="020B0604020202020204" pitchFamily="34" charset="0"/>
                <a:cs typeface="Arial" panose="020B0604020202020204" pitchFamily="34" charset="0"/>
              </a:rPr>
              <a:t>HOWTO for AEC Submitters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2"/>
              </a:rPr>
              <a:t>https://docs.google.com/document/d/1pqzPtLVIvwLwJsZwCb2r7yzWMaifudHe1Xvn42T4CcA/edit</a:t>
            </a:r>
            <a:endParaRPr lang="en-US" sz="16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Artifact Evaluation: Tips for Authors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3"/>
              </a:rPr>
              <a:t>https://blog.padhye.org/Artifact-Evaluation-Tips-for-Authors/</a:t>
            </a:r>
            <a:endParaRPr lang="en-US" sz="16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SIGOPS articles on award winning artifacts [1] and [2]</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4"/>
              </a:rPr>
              <a:t>https://www.sigops.org/2021/how-are-award-winning-systems-research-artifacts-prepared-part-1/</a:t>
            </a:r>
            <a:endParaRPr lang="en-US"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5"/>
              </a:rPr>
              <a:t>https://www.sigops.org/2021/how-are-award-winning-systems-research-artifacts-prepared-part-2/</a:t>
            </a:r>
            <a:endParaRPr lang="en-US" sz="16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err="1">
                <a:latin typeface="Arial" panose="020B0604020202020204" pitchFamily="34" charset="0"/>
                <a:cs typeface="Arial" panose="020B0604020202020204" pitchFamily="34" charset="0"/>
              </a:rPr>
              <a:t>Github</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CSArtifacts</a:t>
            </a:r>
            <a:r>
              <a:rPr lang="en-US" dirty="0">
                <a:latin typeface="Arial" panose="020B0604020202020204" pitchFamily="34" charset="0"/>
                <a:cs typeface="Arial" panose="020B0604020202020204" pitchFamily="34" charset="0"/>
              </a:rPr>
              <a:t> Resources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6"/>
              </a:rPr>
              <a:t>https://github.com/csartifacts/resources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9412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Increasing Attention on Reproducibility fro</a:t>
            </a:r>
            <a:r>
              <a:rPr lang="en-US" dirty="0"/>
              <a:t>m Publishers</a:t>
            </a:r>
            <a:endParaRPr lang="en-US" sz="2800" dirty="0"/>
          </a:p>
        </p:txBody>
      </p:sp>
      <p:sp>
        <p:nvSpPr>
          <p:cNvPr id="4" name="Content Placeholder 3"/>
          <p:cNvSpPr>
            <a:spLocks noGrp="1"/>
          </p:cNvSpPr>
          <p:nvPr>
            <p:ph sz="quarter" idx="1"/>
          </p:nvPr>
        </p:nvSpPr>
        <p:spPr>
          <a:xfrm>
            <a:off x="245815" y="868048"/>
            <a:ext cx="11697194" cy="5449160"/>
          </a:xfrm>
        </p:spPr>
        <p:txBody>
          <a:bodyPr>
            <a:normAutofit fontScale="92500" lnSpcReduction="10000"/>
          </a:bodyPr>
          <a:lstStyle/>
          <a:p>
            <a:r>
              <a:rPr lang="en-US" dirty="0"/>
              <a:t>More publication venues are adding reproducibility </a:t>
            </a:r>
            <a:r>
              <a:rPr lang="en-US" b="1" dirty="0"/>
              <a:t>recognition</a:t>
            </a:r>
            <a:r>
              <a:rPr lang="en-US" dirty="0"/>
              <a:t> or </a:t>
            </a:r>
            <a:r>
              <a:rPr lang="en-US" b="1" dirty="0"/>
              <a:t>requirements</a:t>
            </a:r>
            <a:endParaRPr lang="en-US" dirty="0"/>
          </a:p>
          <a:p>
            <a:r>
              <a:rPr lang="en-US" dirty="0"/>
              <a:t>ACM </a:t>
            </a:r>
            <a:r>
              <a:rPr lang="en-US" strike="sngStrike" dirty="0"/>
              <a:t>Replicated</a:t>
            </a:r>
            <a:r>
              <a:rPr lang="en-US" dirty="0"/>
              <a:t> Reproducible Computational Results (RCR)</a:t>
            </a:r>
          </a:p>
          <a:p>
            <a:pPr lvl="1"/>
            <a:r>
              <a:rPr lang="en-US" dirty="0"/>
              <a:t>ACM TOMS, TOMACS</a:t>
            </a:r>
          </a:p>
          <a:p>
            <a:pPr lvl="1"/>
            <a:r>
              <a:rPr lang="en-US" dirty="0">
                <a:hlinkClick r:id="rId2"/>
              </a:rPr>
              <a:t>http://toms.acm.org/replicated-computational-results.cfm</a:t>
            </a:r>
            <a:r>
              <a:rPr lang="en-US" dirty="0"/>
              <a:t> </a:t>
            </a:r>
          </a:p>
          <a:p>
            <a:r>
              <a:rPr lang="en-US" dirty="0"/>
              <a:t>ACM Badging</a:t>
            </a:r>
          </a:p>
          <a:p>
            <a:pPr lvl="1"/>
            <a:r>
              <a:rPr lang="en-US" dirty="0"/>
              <a:t>Functional, reusable, available, replicated, reproduced</a:t>
            </a:r>
          </a:p>
          <a:p>
            <a:pPr lvl="1"/>
            <a:r>
              <a:rPr lang="en-US" dirty="0">
                <a:hlinkClick r:id="rId3"/>
              </a:rPr>
              <a:t>https://www.acm.org/publications/policies/artifact-review-and-badging-current</a:t>
            </a:r>
            <a:endParaRPr lang="en-US" dirty="0"/>
          </a:p>
          <a:p>
            <a:r>
              <a:rPr lang="en-US" dirty="0"/>
              <a:t>These conferences have artifact evaluation appendices:</a:t>
            </a:r>
          </a:p>
          <a:p>
            <a:pPr lvl="1"/>
            <a:r>
              <a:rPr lang="en-US" dirty="0"/>
              <a:t>CGO, </a:t>
            </a:r>
            <a:r>
              <a:rPr lang="en-US" dirty="0" err="1"/>
              <a:t>PPoPP</a:t>
            </a:r>
            <a:r>
              <a:rPr lang="en-US" dirty="0"/>
              <a:t>, PACT, RTSS and SC</a:t>
            </a:r>
          </a:p>
          <a:p>
            <a:pPr lvl="1"/>
            <a:r>
              <a:rPr lang="en-US" dirty="0">
                <a:hlinkClick r:id="rId4"/>
              </a:rPr>
              <a:t>http://fursin.net/reproducibility.html</a:t>
            </a:r>
            <a:endParaRPr lang="en-US" dirty="0"/>
          </a:p>
          <a:p>
            <a:r>
              <a:rPr lang="en-US" dirty="0"/>
              <a:t>NISO Committee on Reproducibility and Badging</a:t>
            </a:r>
          </a:p>
          <a:p>
            <a:pPr lvl="1"/>
            <a:r>
              <a:rPr lang="en-US" dirty="0">
                <a:hlinkClick r:id="rId5"/>
              </a:rPr>
              <a:t>https://www.niso.org/niso-io/2019/01/new-niso-project-badging-scheme-reproducibility-computational-and-computing</a:t>
            </a:r>
            <a:r>
              <a:rPr lang="en-US" dirty="0"/>
              <a:t> </a:t>
            </a:r>
          </a:p>
          <a:p>
            <a:pPr lvl="1"/>
            <a:r>
              <a:rPr lang="en-US" dirty="0"/>
              <a:t>Publishers: ACM, IEEE, </a:t>
            </a:r>
            <a:r>
              <a:rPr lang="en-US" dirty="0" err="1"/>
              <a:t>figshare</a:t>
            </a:r>
            <a:r>
              <a:rPr lang="en-US" dirty="0"/>
              <a:t>, STM, Reed Elsevier, Springer Nature</a:t>
            </a:r>
          </a:p>
        </p:txBody>
      </p:sp>
    </p:spTree>
    <p:extLst>
      <p:ext uri="{BB962C8B-B14F-4D97-AF65-F5344CB8AC3E}">
        <p14:creationId xmlns:p14="http://schemas.microsoft.com/office/powerpoint/2010/main" val="2582928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ACM TOMS Reproducible Computational Results (RCR)</a:t>
            </a:r>
          </a:p>
        </p:txBody>
      </p:sp>
      <p:sp>
        <p:nvSpPr>
          <p:cNvPr id="3" name="Content Placeholder 2"/>
          <p:cNvSpPr>
            <a:spLocks noGrp="1"/>
          </p:cNvSpPr>
          <p:nvPr>
            <p:ph sz="quarter" idx="1"/>
          </p:nvPr>
        </p:nvSpPr>
        <p:spPr>
          <a:xfrm>
            <a:off x="365760" y="930168"/>
            <a:ext cx="11369809" cy="4047778"/>
          </a:xfrm>
        </p:spPr>
        <p:txBody>
          <a:bodyPr/>
          <a:lstStyle/>
          <a:p>
            <a:pPr>
              <a:spcBef>
                <a:spcPts val="800"/>
              </a:spcBef>
            </a:pPr>
            <a:r>
              <a:rPr lang="en-US" dirty="0"/>
              <a:t>Submission: Optional RCR option</a:t>
            </a:r>
          </a:p>
          <a:p>
            <a:pPr>
              <a:spcBef>
                <a:spcPts val="800"/>
              </a:spcBef>
            </a:pPr>
            <a:r>
              <a:rPr lang="en-US" dirty="0"/>
              <a:t>Standard reviewer assignment: Nothing changes</a:t>
            </a:r>
          </a:p>
          <a:p>
            <a:pPr>
              <a:spcBef>
                <a:spcPts val="800"/>
              </a:spcBef>
            </a:pPr>
            <a:r>
              <a:rPr lang="en-US" dirty="0"/>
              <a:t>RCR reviewer assignment:</a:t>
            </a:r>
          </a:p>
          <a:p>
            <a:pPr lvl="1">
              <a:spcBef>
                <a:spcPts val="200"/>
              </a:spcBef>
            </a:pPr>
            <a:r>
              <a:rPr lang="en-US" dirty="0"/>
              <a:t>Concurrent with standard reviews</a:t>
            </a:r>
          </a:p>
          <a:p>
            <a:pPr lvl="1">
              <a:spcBef>
                <a:spcPts val="200"/>
              </a:spcBef>
            </a:pPr>
            <a:r>
              <a:rPr lang="en-US" dirty="0"/>
              <a:t>As early as possible in review process</a:t>
            </a:r>
          </a:p>
          <a:p>
            <a:pPr lvl="1">
              <a:spcBef>
                <a:spcPts val="200"/>
              </a:spcBef>
            </a:pPr>
            <a:r>
              <a:rPr lang="en-US" dirty="0"/>
              <a:t>Known to and works with authors during the RCR process</a:t>
            </a:r>
          </a:p>
          <a:p>
            <a:pPr>
              <a:spcBef>
                <a:spcPts val="800"/>
              </a:spcBef>
            </a:pPr>
            <a:r>
              <a:rPr lang="en-US" dirty="0"/>
              <a:t>RCR process: </a:t>
            </a:r>
          </a:p>
          <a:p>
            <a:pPr lvl="1">
              <a:spcBef>
                <a:spcPts val="200"/>
              </a:spcBef>
            </a:pPr>
            <a:r>
              <a:rPr lang="en-US" dirty="0"/>
              <a:t>Multi-faceted approach, Bottom line: Trust the reviewer</a:t>
            </a:r>
          </a:p>
          <a:p>
            <a:pPr>
              <a:spcBef>
                <a:spcPts val="800"/>
              </a:spcBef>
            </a:pPr>
            <a:r>
              <a:rPr lang="en-US" dirty="0"/>
              <a:t>Publication: </a:t>
            </a:r>
          </a:p>
          <a:p>
            <a:pPr lvl="1">
              <a:spcBef>
                <a:spcPts val="200"/>
              </a:spcBef>
            </a:pPr>
            <a:r>
              <a:rPr lang="en-US" dirty="0"/>
              <a:t>Reproducible Computational Results Designation</a:t>
            </a:r>
          </a:p>
          <a:p>
            <a:pPr lvl="1">
              <a:spcBef>
                <a:spcPts val="200"/>
              </a:spcBef>
            </a:pPr>
            <a:r>
              <a:rPr lang="en-US" dirty="0"/>
              <a:t>The RCR referee acknowledged</a:t>
            </a:r>
          </a:p>
          <a:p>
            <a:pPr lvl="1">
              <a:spcBef>
                <a:spcPts val="200"/>
              </a:spcBef>
            </a:pPr>
            <a:r>
              <a:rPr lang="en-US" dirty="0"/>
              <a:t>Review report appears with published manuscript</a:t>
            </a:r>
          </a:p>
          <a:p>
            <a:pPr>
              <a:spcBef>
                <a:spcPts val="800"/>
              </a:spcBef>
            </a:pPr>
            <a:r>
              <a:rPr lang="en-US" dirty="0"/>
              <a:t>Incentives:</a:t>
            </a:r>
          </a:p>
          <a:p>
            <a:pPr lvl="1">
              <a:spcBef>
                <a:spcPts val="200"/>
              </a:spcBef>
            </a:pPr>
            <a:r>
              <a:rPr lang="en-US" dirty="0"/>
              <a:t>Journal: raises the credibility/quality/rigor of papers it publishes</a:t>
            </a:r>
          </a:p>
          <a:p>
            <a:pPr lvl="1">
              <a:spcBef>
                <a:spcPts val="200"/>
              </a:spcBef>
            </a:pPr>
            <a:r>
              <a:rPr lang="en-US" dirty="0"/>
              <a:t>Authors: badging indicates additional credibility/quality/rigor of paper</a:t>
            </a:r>
          </a:p>
          <a:p>
            <a:pPr lvl="1">
              <a:spcBef>
                <a:spcPts val="200"/>
              </a:spcBef>
            </a:pPr>
            <a:r>
              <a:rPr lang="en-US" dirty="0"/>
              <a:t>Reviewer: companion publication</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292187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dirty="0"/>
              <a:t>Anshu Dubey and Gregory R. Watson, Software Practices for Reproducible Science tutorial, in 2024 ACM Conference on Reproducibility and Replicability (ACM-REP), Rennes, France and online, 2024. DOI: </a:t>
            </a:r>
            <a:r>
              <a:rPr lang="en-US" sz="1600" dirty="0">
                <a:hlinkClick r:id="rId4"/>
              </a:rPr>
              <a:t>10.6084/m9.figshare.26019469</a:t>
            </a:r>
            <a:r>
              <a:rPr lang="en-US" sz="1600" b="1" dirty="0"/>
              <a:t>.</a:t>
            </a:r>
            <a:endParaRPr lang="en-US" sz="1600" b="0" i="0" dirty="0">
              <a:solidFill>
                <a:srgbClr val="111111"/>
              </a:solidFill>
              <a:effectLst/>
              <a:latin typeface="+mn-lt"/>
            </a:endParaRP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p>
          <a:p>
            <a:pPr>
              <a:spcBef>
                <a:spcPts val="400"/>
              </a:spcBef>
            </a:pPr>
            <a:r>
              <a:rPr lang="en-US" sz="1400" b="0" i="0" dirty="0">
                <a:effectLst/>
                <a:latin typeface="+mn-lt"/>
              </a:rPr>
              <a:t>This work was supported by the U.S. Department of Energy, Office of Science, Office of Advanced Scientific Computing Research, Next-Generation Scientific Software Technologies (NGSST) program.</a:t>
            </a:r>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469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Supercomputer Cycles are Scarce Resources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312" y="544297"/>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46831D-1821-B341-A5F6-08DB7D69F5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8" b="89888" l="3789" r="94737">
                        <a14:foregroundMark x1="92211" y1="45693" x2="92211" y2="45693"/>
                        <a14:foregroundMark x1="93053" y1="57303" x2="93053" y2="57303"/>
                        <a14:foregroundMark x1="94737" y1="46067" x2="94737" y2="46067"/>
                        <a14:foregroundMark x1="8632" y1="41948" x2="8632" y2="41948"/>
                        <a14:foregroundMark x1="3789" y1="45318" x2="3789" y2="45318"/>
                        <a14:backgroundMark x1="1053" y1="26966" x2="1053" y2="26966"/>
                      </a14:backgroundRemoval>
                    </a14:imgEffect>
                  </a14:imgLayer>
                </a14:imgProps>
              </a:ext>
            </a:extLst>
          </a:blip>
          <a:stretch>
            <a:fillRect/>
          </a:stretch>
        </p:blipFill>
        <p:spPr>
          <a:xfrm>
            <a:off x="8295114" y="2087803"/>
            <a:ext cx="3893711" cy="2187478"/>
          </a:xfrm>
          <a:prstGeom prst="rect">
            <a:avLst/>
          </a:prstGeom>
          <a:ln w="25400" cap="sq">
            <a:noFill/>
            <a:prstDash val="solid"/>
            <a:miter lim="800000"/>
          </a:ln>
          <a:effectLst/>
        </p:spPr>
      </p:pic>
      <p:pic>
        <p:nvPicPr>
          <p:cNvPr id="8" name="Google Shape;533;p12">
            <a:extLst>
              <a:ext uri="{FF2B5EF4-FFF2-40B4-BE49-F238E27FC236}">
                <a16:creationId xmlns:a16="http://schemas.microsoft.com/office/drawing/2014/main" id="{2B4AEA49-ED44-C44E-A328-743CC74885E4}"/>
              </a:ext>
            </a:extLst>
          </p:cNvPr>
          <p:cNvPicPr preferRelativeResize="0"/>
          <p:nvPr/>
        </p:nvPicPr>
        <p:blipFill rotWithShape="1">
          <a:blip r:embed="rId5">
            <a:alphaModFix/>
            <a:extLst>
              <a:ext uri="{BEBA8EAE-BF5A-486C-A8C5-ECC9F3942E4B}">
                <a14:imgProps xmlns:a14="http://schemas.microsoft.com/office/drawing/2010/main">
                  <a14:imgLayer r:embed="rId6">
                    <a14:imgEffect>
                      <a14:backgroundRemoval t="297" b="98665" l="4092" r="91162">
                        <a14:foregroundMark x1="20458" y1="5490" x2="20458" y2="5490"/>
                        <a14:foregroundMark x1="14566" y1="4599" x2="14566" y2="4599"/>
                        <a14:foregroundMark x1="80360" y1="3561" x2="80360" y2="3561"/>
                        <a14:foregroundMark x1="79869" y1="4154" x2="79869" y2="4154"/>
                        <a14:foregroundMark x1="82488" y1="4154" x2="25696" y2="2671"/>
                        <a14:foregroundMark x1="25696" y1="2671" x2="11293" y2="297"/>
                        <a14:foregroundMark x1="86907" y1="12315" x2="81997" y2="17211"/>
                        <a14:foregroundMark x1="87398" y1="13353" x2="90016" y2="15727"/>
                        <a14:foregroundMark x1="53355" y1="52522" x2="57610" y2="75816"/>
                        <a14:foregroundMark x1="57610" y1="75816" x2="56628" y2="51039"/>
                        <a14:foregroundMark x1="56628" y1="51039" x2="72340" y2="70772"/>
                        <a14:foregroundMark x1="72340" y1="70772" x2="74304" y2="42582"/>
                        <a14:foregroundMark x1="74304" y1="42582" x2="76105" y2="71365"/>
                        <a14:foregroundMark x1="65794" y1="48516" x2="73322" y2="41395"/>
                        <a14:foregroundMark x1="71686" y1="99852" x2="53355" y2="85163"/>
                        <a14:foregroundMark x1="53355" y1="85163" x2="45336" y2="98813"/>
                        <a14:foregroundMark x1="7740" y1="4424" x2="8020" y2="1632"/>
                        <a14:foregroundMark x1="7369" y1="8123" x2="7726" y2="4567"/>
                        <a14:foregroundMark x1="7038" y1="11424" x2="7222" y2="9589"/>
                        <a14:foregroundMark x1="4868" y1="6083" x2="5401" y2="3116"/>
                        <a14:foregroundMark x1="4601" y1="7567" x2="4868" y2="6083"/>
                        <a14:foregroundMark x1="4255" y1="9496" x2="4601" y2="7567"/>
                        <a14:foregroundMark x1="91162" y1="12760" x2="82488" y2="16617"/>
                        <a14:foregroundMark x1="91162" y1="12760" x2="90671" y2="742"/>
                        <a14:foregroundMark x1="4910" y1="12760" x2="4255" y2="6528"/>
                        <a14:backgroundMark x1="3273" y1="6083" x2="3273" y2="6083"/>
                        <a14:backgroundMark x1="3405" y1="4180" x2="5401" y2="3116"/>
                        <a14:backgroundMark x1="2619" y1="4599" x2="3393" y2="4186"/>
                        <a14:backgroundMark x1="5326" y1="10853" x2="7038" y2="9941"/>
                        <a14:backgroundMark x1="4255" y1="11424" x2="4399" y2="11347"/>
                        <a14:backgroundMark x1="4255" y1="7567" x2="4255" y2="7567"/>
                        <a14:backgroundMark x1="5892" y1="7567" x2="6547" y2="6973"/>
                      </a14:backgroundRemoval>
                    </a14:imgEffect>
                  </a14:imgLayer>
                </a14:imgProps>
              </a:ext>
            </a:extLst>
          </a:blip>
          <a:srcRect/>
          <a:stretch/>
        </p:blipFill>
        <p:spPr>
          <a:xfrm>
            <a:off x="9325656" y="4029739"/>
            <a:ext cx="1832627" cy="2023819"/>
          </a:xfrm>
          <a:prstGeom prst="rect">
            <a:avLst/>
          </a:prstGeom>
          <a:noFill/>
          <a:ln>
            <a:noFill/>
          </a:ln>
        </p:spPr>
      </p:pic>
    </p:spTree>
    <p:extLst>
      <p:ext uri="{BB962C8B-B14F-4D97-AF65-F5344CB8AC3E}">
        <p14:creationId xmlns:p14="http://schemas.microsoft.com/office/powerpoint/2010/main" val="3773718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E965-E79F-44B4-A39C-8E649221CB42}"/>
              </a:ext>
            </a:extLst>
          </p:cNvPr>
          <p:cNvSpPr>
            <a:spLocks noGrp="1"/>
          </p:cNvSpPr>
          <p:nvPr>
            <p:ph type="title"/>
          </p:nvPr>
        </p:nvSpPr>
        <p:spPr/>
        <p:txBody>
          <a:bodyPr/>
          <a:lstStyle/>
          <a:p>
            <a:r>
              <a:rPr lang="en-US" dirty="0"/>
              <a:t>Creating a Virtuous Cycle</a:t>
            </a:r>
          </a:p>
        </p:txBody>
      </p:sp>
      <p:grpSp>
        <p:nvGrpSpPr>
          <p:cNvPr id="4" name="Group 3">
            <a:extLst>
              <a:ext uri="{FF2B5EF4-FFF2-40B4-BE49-F238E27FC236}">
                <a16:creationId xmlns:a16="http://schemas.microsoft.com/office/drawing/2014/main" id="{CE5759C4-D92E-49A7-BB12-714A55D85744}"/>
              </a:ext>
            </a:extLst>
          </p:cNvPr>
          <p:cNvGrpSpPr/>
          <p:nvPr/>
        </p:nvGrpSpPr>
        <p:grpSpPr>
          <a:xfrm>
            <a:off x="2006797" y="1397349"/>
            <a:ext cx="8175230" cy="3180436"/>
            <a:chOff x="1797837" y="1338521"/>
            <a:chExt cx="8175230" cy="3180436"/>
          </a:xfrm>
        </p:grpSpPr>
        <p:grpSp>
          <p:nvGrpSpPr>
            <p:cNvPr id="5" name="Group 4">
              <a:extLst>
                <a:ext uri="{FF2B5EF4-FFF2-40B4-BE49-F238E27FC236}">
                  <a16:creationId xmlns:a16="http://schemas.microsoft.com/office/drawing/2014/main" id="{AF6710C9-75BD-431D-8747-F1FF796B57CC}"/>
                </a:ext>
              </a:extLst>
            </p:cNvPr>
            <p:cNvGrpSpPr/>
            <p:nvPr/>
          </p:nvGrpSpPr>
          <p:grpSpPr>
            <a:xfrm>
              <a:off x="1797837" y="1424300"/>
              <a:ext cx="8175230" cy="2917800"/>
              <a:chOff x="-137156" y="1484784"/>
              <a:chExt cx="8175230" cy="2448272"/>
            </a:xfrm>
          </p:grpSpPr>
          <p:sp>
            <p:nvSpPr>
              <p:cNvPr id="8" name="TextBox 7">
                <a:extLst>
                  <a:ext uri="{FF2B5EF4-FFF2-40B4-BE49-F238E27FC236}">
                    <a16:creationId xmlns:a16="http://schemas.microsoft.com/office/drawing/2014/main" id="{9233EEBB-45F6-4284-8DB0-2332004FE856}"/>
                  </a:ext>
                </a:extLst>
              </p:cNvPr>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a:extLst>
                  <a:ext uri="{FF2B5EF4-FFF2-40B4-BE49-F238E27FC236}">
                    <a16:creationId xmlns:a16="http://schemas.microsoft.com/office/drawing/2014/main" id="{A76FF3AE-6623-44CA-BBF0-97AEF646A834}"/>
                  </a:ext>
                </a:extLst>
              </p:cNvPr>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a:extLst>
                  <a:ext uri="{FF2B5EF4-FFF2-40B4-BE49-F238E27FC236}">
                    <a16:creationId xmlns:a16="http://schemas.microsoft.com/office/drawing/2014/main" id="{9A71D3B7-6562-44DD-9DE3-28DBA3A2DB10}"/>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a:extLst>
                  <a:ext uri="{FF2B5EF4-FFF2-40B4-BE49-F238E27FC236}">
                    <a16:creationId xmlns:a16="http://schemas.microsoft.com/office/drawing/2014/main" id="{21D35C56-E823-48E4-92DA-38D50FF66FAE}"/>
                  </a:ext>
                </a:extLst>
              </p:cNvPr>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6" name="TextBox 5">
              <a:extLst>
                <a:ext uri="{FF2B5EF4-FFF2-40B4-BE49-F238E27FC236}">
                  <a16:creationId xmlns:a16="http://schemas.microsoft.com/office/drawing/2014/main" id="{A81BA48B-6325-4CBC-B559-E0192521681A}"/>
                </a:ext>
              </a:extLst>
            </p:cNvPr>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7" name="TextBox 6">
              <a:extLst>
                <a:ext uri="{FF2B5EF4-FFF2-40B4-BE49-F238E27FC236}">
                  <a16:creationId xmlns:a16="http://schemas.microsoft.com/office/drawing/2014/main" id="{DF475E8D-E6D2-40F1-AAB5-D8B36E80E464}"/>
                </a:ext>
              </a:extLst>
            </p:cNvPr>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12" name="TextBox 11">
            <a:extLst>
              <a:ext uri="{FF2B5EF4-FFF2-40B4-BE49-F238E27FC236}">
                <a16:creationId xmlns:a16="http://schemas.microsoft.com/office/drawing/2014/main" id="{032EAD61-7EFB-47AE-873C-025999D4C9B1}"/>
              </a:ext>
            </a:extLst>
          </p:cNvPr>
          <p:cNvSpPr txBox="1"/>
          <p:nvPr/>
        </p:nvSpPr>
        <p:spPr>
          <a:xfrm>
            <a:off x="2158571" y="5096357"/>
            <a:ext cx="7871682" cy="849463"/>
          </a:xfrm>
          <a:prstGeom prst="rect">
            <a:avLst/>
          </a:prstGeom>
          <a:noFill/>
        </p:spPr>
        <p:txBody>
          <a:bodyPr wrap="square" lIns="118872" tIns="91440" rIns="118872" bIns="91440" rtlCol="0" anchor="ctr" anchorCtr="0">
            <a:spAutoFit/>
          </a:bodyPr>
          <a:lstStyle/>
          <a:p>
            <a:pPr algn="ctr">
              <a:lnSpc>
                <a:spcPct val="90000"/>
              </a:lnSpc>
            </a:pPr>
            <a:r>
              <a:rPr lang="en-US" sz="2400" dirty="0"/>
              <a:t>Reproducibility is, ultimately, based on good </a:t>
            </a:r>
            <a:r>
              <a:rPr lang="en-US" sz="2400" u="sng" dirty="0"/>
              <a:t>software development practices</a:t>
            </a:r>
            <a:r>
              <a:rPr lang="en-US" sz="2400" dirty="0"/>
              <a:t> and good </a:t>
            </a:r>
            <a:r>
              <a:rPr lang="en-US" sz="2400" u="sng" dirty="0"/>
              <a:t>experimental practices</a:t>
            </a:r>
          </a:p>
        </p:txBody>
      </p:sp>
    </p:spTree>
    <p:extLst>
      <p:ext uri="{BB962C8B-B14F-4D97-AF65-F5344CB8AC3E}">
        <p14:creationId xmlns:p14="http://schemas.microsoft.com/office/powerpoint/2010/main" val="3961602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pic>
        <p:nvPicPr>
          <p:cNvPr id="7" name="Picture 6" descr="A digital balance scale using circles">
            <a:extLst>
              <a:ext uri="{FF2B5EF4-FFF2-40B4-BE49-F238E27FC236}">
                <a16:creationId xmlns:a16="http://schemas.microsoft.com/office/drawing/2014/main" id="{A0D14AA7-B582-622A-F3AA-5ECFFF1B52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8212" y="1195754"/>
            <a:ext cx="7772400" cy="4699456"/>
          </a:xfrm>
          <a:prstGeom prst="rect">
            <a:avLst/>
          </a:prstGeom>
        </p:spPr>
      </p:pic>
    </p:spTree>
    <p:extLst>
      <p:ext uri="{BB962C8B-B14F-4D97-AF65-F5344CB8AC3E}">
        <p14:creationId xmlns:p14="http://schemas.microsoft.com/office/powerpoint/2010/main" val="1565356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to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 </a:t>
            </a:r>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3111611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creating and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a:p>
            <a:pPr lvl="1">
              <a:spcBef>
                <a:spcPts val="200"/>
              </a:spcBef>
            </a:pPr>
            <a:r>
              <a:rPr lang="en-US" dirty="0"/>
              <a:t>Retrospective if you have a lot of existing unreviewed code</a:t>
            </a:r>
          </a:p>
        </p:txBody>
      </p:sp>
    </p:spTree>
    <p:extLst>
      <p:ext uri="{BB962C8B-B14F-4D97-AF65-F5344CB8AC3E}">
        <p14:creationId xmlns:p14="http://schemas.microsoft.com/office/powerpoint/2010/main" val="17352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(3/3)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Understand the </a:t>
            </a:r>
            <a:r>
              <a:rPr lang="en-US" b="1" dirty="0" err="1">
                <a:solidFill>
                  <a:schemeClr val="tx2"/>
                </a:solidFill>
              </a:rPr>
              <a:t>numerics</a:t>
            </a:r>
            <a:r>
              <a:rPr lang="en-US" b="1" dirty="0">
                <a:solidFill>
                  <a:schemeClr val="tx2"/>
                </a:solidFill>
              </a:rPr>
              <a:t> of your code</a:t>
            </a:r>
          </a:p>
          <a:p>
            <a:pPr>
              <a:spcBef>
                <a:spcPts val="800"/>
              </a:spcBef>
            </a:pPr>
            <a:r>
              <a:rPr lang="en-US" dirty="0"/>
              <a:t>Floating point numbers are just approximations to real numbers</a:t>
            </a:r>
          </a:p>
          <a:p>
            <a:pPr lvl="1">
              <a:spcBef>
                <a:spcPts val="200"/>
              </a:spcBef>
            </a:pPr>
            <a:r>
              <a:rPr lang="en-US" dirty="0"/>
              <a:t>Many numerical methods have “quirks” too</a:t>
            </a:r>
          </a:p>
          <a:p>
            <a:pPr>
              <a:spcBef>
                <a:spcPts val="800"/>
              </a:spcBef>
            </a:pPr>
            <a:r>
              <a:rPr lang="en-US" dirty="0"/>
              <a:t>If you’re using reduced- or mixed-precision computations, carefully compare with full-precision versions</a:t>
            </a:r>
          </a:p>
          <a:p>
            <a:pPr lvl="1">
              <a:spcBef>
                <a:spcPts val="200"/>
              </a:spcBef>
            </a:pPr>
            <a:r>
              <a:rPr lang="en-US" dirty="0"/>
              <a:t>On paper during development of the algorithms</a:t>
            </a:r>
          </a:p>
          <a:p>
            <a:pPr lvl="1">
              <a:spcBef>
                <a:spcPts val="200"/>
              </a:spcBef>
            </a:pPr>
            <a:r>
              <a:rPr lang="en-US" dirty="0"/>
              <a:t>Maybe provide an alternative full-precision computational path </a:t>
            </a:r>
          </a:p>
          <a:p>
            <a:pPr>
              <a:spcBef>
                <a:spcPts val="800"/>
              </a:spcBef>
            </a:pPr>
            <a:r>
              <a:rPr lang="en-US" dirty="0"/>
              <a:t>Consider the possible effects of non-determinism due to concurrency</a:t>
            </a:r>
          </a:p>
          <a:p>
            <a:pPr lvl="1">
              <a:spcBef>
                <a:spcPts val="200"/>
              </a:spcBef>
            </a:pPr>
            <a:r>
              <a:rPr lang="en-US" dirty="0"/>
              <a:t>Floating point calculations done in different order may yield different results</a:t>
            </a:r>
          </a:p>
          <a:p>
            <a:pPr lvl="1">
              <a:spcBef>
                <a:spcPts val="200"/>
              </a:spcBef>
            </a:pPr>
            <a:r>
              <a:rPr lang="en-US" dirty="0"/>
              <a:t>Maybe useful to have an option to force deterministic computation</a:t>
            </a:r>
          </a:p>
          <a:p>
            <a:pPr lvl="1">
              <a:spcBef>
                <a:spcPts val="200"/>
              </a:spcBef>
            </a:pPr>
            <a:r>
              <a:rPr lang="en-US" dirty="0"/>
              <a:t>Look for testing/verification methods that don’t depend on bitwise reproducibility</a:t>
            </a:r>
          </a:p>
          <a:p>
            <a:pPr>
              <a:spcBef>
                <a:spcPts val="800"/>
              </a:spcBef>
            </a:pPr>
            <a:r>
              <a:rPr lang="en-US" dirty="0"/>
              <a:t>Know your error bounds and develop tests against them</a:t>
            </a:r>
          </a:p>
          <a:p>
            <a:pPr lvl="1">
              <a:spcBef>
                <a:spcPts val="200"/>
              </a:spcBef>
            </a:pPr>
            <a:r>
              <a:rPr lang="en-US" dirty="0"/>
              <a:t>E.g., conservation rules apply to many physical quantities</a:t>
            </a:r>
          </a:p>
          <a:p>
            <a:pPr>
              <a:spcBef>
                <a:spcPts val="800"/>
              </a:spcBef>
            </a:pPr>
            <a:r>
              <a:rPr lang="en-US" dirty="0"/>
              <a:t>Consider consulting subject matter experts for help</a:t>
            </a:r>
          </a:p>
        </p:txBody>
      </p:sp>
    </p:spTree>
    <p:extLst>
      <p:ext uri="{BB962C8B-B14F-4D97-AF65-F5344CB8AC3E}">
        <p14:creationId xmlns:p14="http://schemas.microsoft.com/office/powerpoint/2010/main" val="1926442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457200" y="1114436"/>
            <a:ext cx="5588582" cy="3373229"/>
          </a:xfrm>
          <a:ln>
            <a:noFill/>
          </a:ln>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p:txBody>
      </p:sp>
      <p:sp>
        <p:nvSpPr>
          <p:cNvPr id="6" name="Content Placeholder 5">
            <a:extLst>
              <a:ext uri="{FF2B5EF4-FFF2-40B4-BE49-F238E27FC236}">
                <a16:creationId xmlns:a16="http://schemas.microsoft.com/office/drawing/2014/main" id="{A6E0D8FD-9F37-4AB6-A176-A8A84426CC7A}"/>
              </a:ext>
            </a:extLst>
          </p:cNvPr>
          <p:cNvSpPr>
            <a:spLocks noGrp="1"/>
          </p:cNvSpPr>
          <p:nvPr>
            <p:ph sz="quarter" idx="4"/>
          </p:nvPr>
        </p:nvSpPr>
        <p:spPr>
          <a:xfrm>
            <a:off x="6218914" y="1114436"/>
            <a:ext cx="5531934" cy="3373229"/>
          </a:xfrm>
          <a:ln>
            <a:noFill/>
          </a:ln>
        </p:spPr>
        <p:txBody>
          <a:bodyPr/>
          <a:lstStyle/>
          <a:p>
            <a:r>
              <a:rPr lang="en-US" sz="2000" dirty="0"/>
              <a:t>Test your third-party dependencies</a:t>
            </a:r>
          </a:p>
          <a:p>
            <a:pPr lvl="1">
              <a:spcBef>
                <a:spcPts val="200"/>
              </a:spcBef>
            </a:pPr>
            <a:r>
              <a:rPr lang="en-US" dirty="0"/>
              <a:t>Are your tools doing what you think they’re doing?</a:t>
            </a:r>
          </a:p>
          <a:p>
            <a:pPr lvl="1">
              <a:spcBef>
                <a:spcPts val="200"/>
              </a:spcBef>
            </a:pPr>
            <a:r>
              <a:rPr lang="en-US" dirty="0"/>
              <a:t>What if you’re using a new version?</a:t>
            </a:r>
          </a:p>
          <a:p>
            <a:pPr lvl="1">
              <a:spcBef>
                <a:spcPts val="200"/>
              </a:spcBef>
            </a:pPr>
            <a:r>
              <a:rPr lang="en-US" dirty="0"/>
              <a:t>How do you decide if it is okay to upgrade to a new version?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1426970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507995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079194"/>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a:t>
            </a:r>
            <a:r>
              <a:rPr lang="en-US" i="1" dirty="0"/>
              <a:t>caller</a:t>
            </a:r>
            <a:r>
              <a:rPr lang="en-US" dirty="0"/>
              <a:t> and the </a:t>
            </a:r>
            <a:r>
              <a:rPr lang="en-US" i="1" dirty="0" err="1"/>
              <a:t>callee</a:t>
            </a:r>
            <a:r>
              <a:rPr lang="en-US" i="1" dirty="0"/>
              <a:t> </a:t>
            </a:r>
            <a:r>
              <a:rPr lang="en-US" dirty="0"/>
              <a:t>(the routine)</a:t>
            </a:r>
          </a:p>
          <a:p>
            <a:pPr lvl="1">
              <a:spcBef>
                <a:spcPts val="200"/>
              </a:spcBef>
            </a:pPr>
            <a:r>
              <a:rPr lang="en-US" dirty="0"/>
              <a:t>What does the routine expect on input?		</a:t>
            </a:r>
            <a:r>
              <a:rPr lang="en-US" b="1" dirty="0"/>
              <a:t>preconditions</a:t>
            </a:r>
          </a:p>
          <a:p>
            <a:pPr lvl="1">
              <a:spcBef>
                <a:spcPts val="200"/>
              </a:spcBef>
            </a:pPr>
            <a:r>
              <a:rPr lang="en-US" dirty="0"/>
              <a:t>What does the routine guarantee at completion?	</a:t>
            </a:r>
            <a:r>
              <a:rPr lang="en-US" b="1" dirty="0"/>
              <a:t>postconditions</a:t>
            </a:r>
          </a:p>
          <a:p>
            <a:pPr lvl="1">
              <a:spcBef>
                <a:spcPts val="200"/>
              </a:spcBef>
            </a:pPr>
            <a:r>
              <a:rPr lang="en-US" dirty="0"/>
              <a:t>What does the routine leave unchanged?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pPr lvl="1">
              <a:spcBef>
                <a:spcPts val="200"/>
              </a:spcBef>
            </a:pPr>
            <a:r>
              <a:rPr lang="en-US" dirty="0"/>
              <a:t>Emphasize low-costs tests that can be always-on</a:t>
            </a:r>
          </a:p>
          <a:p>
            <a:pPr lvl="1">
              <a:spcBef>
                <a:spcPts val="200"/>
              </a:spcBef>
            </a:pPr>
            <a:r>
              <a:rPr lang="en-US" dirty="0"/>
              <a:t>May need to be able to switch enforcement of expensive tests on/off (but try not to!)</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466741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82589"/>
            <a:ext cx="11369809" cy="4047778"/>
          </a:xfrm>
        </p:spPr>
        <p:txBody>
          <a:bodyPr/>
          <a:lstStyle/>
          <a:p>
            <a:r>
              <a:rPr lang="en-US" b="1" dirty="0">
                <a:solidFill>
                  <a:schemeClr val="tx2"/>
                </a:solidFill>
              </a:rPr>
              <a:t>What are you going to do, why, and how?</a:t>
            </a:r>
          </a:p>
          <a:p>
            <a:r>
              <a:rPr lang="en-US" dirty="0"/>
              <a:t>Plan your experiments thoroughly</a:t>
            </a:r>
          </a:p>
          <a:p>
            <a:pPr lvl="1"/>
            <a:r>
              <a:rPr lang="en-US" dirty="0"/>
              <a:t>If you’re in a team, designate </a:t>
            </a:r>
            <a:r>
              <a:rPr lang="en-US" i="1" dirty="0"/>
              <a:t>one</a:t>
            </a:r>
            <a:r>
              <a:rPr lang="en-US" dirty="0"/>
              <a:t> person to coordinate the experimental campaign</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1130516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046513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a:t>Main </a:t>
            </a:r>
            <a:r>
              <a:rPr lang="en-US" dirty="0"/>
              <a:t>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Use only versions of code that have been thoroughly verified</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a:p>
            <a:r>
              <a:rPr lang="en-US" dirty="0"/>
              <a:t>Consider capturing version information of key libraries, compilers, and other dependencies used to build code</a:t>
            </a:r>
          </a:p>
          <a:p>
            <a:pPr lvl="1">
              <a:spcBef>
                <a:spcPts val="200"/>
              </a:spcBef>
            </a:pPr>
            <a:r>
              <a:rPr lang="en-US" i="1" dirty="0"/>
              <a:t>Not often done, in practice</a:t>
            </a:r>
          </a:p>
        </p:txBody>
      </p:sp>
    </p:spTree>
    <p:extLst>
      <p:ext uri="{BB962C8B-B14F-4D97-AF65-F5344CB8AC3E}">
        <p14:creationId xmlns:p14="http://schemas.microsoft.com/office/powerpoint/2010/main" val="250100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2"/>
            <a:r>
              <a:rPr lang="en-US" dirty="0"/>
              <a:t>Lab notebooks aren’t just for people who literally work in a laboratory!</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61244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will have for verification (and to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978256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2E9-2FA0-40C4-8D47-26B41016D037}"/>
              </a:ext>
            </a:extLst>
          </p:cNvPr>
          <p:cNvSpPr>
            <a:spLocks noGrp="1"/>
          </p:cNvSpPr>
          <p:nvPr>
            <p:ph type="title"/>
          </p:nvPr>
        </p:nvSpPr>
        <p:spPr/>
        <p:txBody>
          <a:bodyPr/>
          <a:lstStyle/>
          <a:p>
            <a:r>
              <a:rPr lang="en-US" dirty="0"/>
              <a:t>Tools May Help with Reproducibility</a:t>
            </a:r>
          </a:p>
        </p:txBody>
      </p:sp>
      <p:sp>
        <p:nvSpPr>
          <p:cNvPr id="3" name="Content Placeholder 2">
            <a:extLst>
              <a:ext uri="{FF2B5EF4-FFF2-40B4-BE49-F238E27FC236}">
                <a16:creationId xmlns:a16="http://schemas.microsoft.com/office/drawing/2014/main" id="{735D30F0-B0A3-467E-9909-18B09F1F526A}"/>
              </a:ext>
            </a:extLst>
          </p:cNvPr>
          <p:cNvSpPr>
            <a:spLocks noGrp="1"/>
          </p:cNvSpPr>
          <p:nvPr>
            <p:ph idx="1"/>
          </p:nvPr>
        </p:nvSpPr>
        <p:spPr>
          <a:xfrm>
            <a:off x="365760" y="1207641"/>
            <a:ext cx="11369809" cy="4047778"/>
          </a:xfrm>
        </p:spPr>
        <p:txBody>
          <a:bodyPr/>
          <a:lstStyle/>
          <a:p>
            <a:pPr marL="0" indent="0">
              <a:buNone/>
            </a:pPr>
            <a:r>
              <a:rPr lang="en-US" dirty="0"/>
              <a:t>Just a small sampling…</a:t>
            </a:r>
          </a:p>
          <a:p>
            <a:r>
              <a:rPr lang="en-US" dirty="0"/>
              <a:t>Containers to capture the software</a:t>
            </a:r>
          </a:p>
          <a:p>
            <a:r>
              <a:rPr lang="en-US" dirty="0"/>
              <a:t>Resources for finding, understanding, and debugging floating point math problems: </a:t>
            </a:r>
            <a:r>
              <a:rPr lang="en-US" dirty="0">
                <a:hlinkClick r:id="rId2"/>
              </a:rPr>
              <a:t>http://fpanalysistools.org/</a:t>
            </a:r>
            <a:endParaRPr lang="en-US" dirty="0"/>
          </a:p>
          <a:p>
            <a:r>
              <a:rPr lang="en-US" dirty="0"/>
              <a:t>Cloud platforms to publish and reproduce research code and data</a:t>
            </a:r>
          </a:p>
          <a:p>
            <a:pPr lvl="1"/>
            <a:r>
              <a:rPr lang="en-US" dirty="0"/>
              <a:t>E.g., </a:t>
            </a:r>
            <a:r>
              <a:rPr lang="en-US" dirty="0">
                <a:hlinkClick r:id="rId3"/>
              </a:rPr>
              <a:t>https://CodeOcean.com</a:t>
            </a:r>
            <a:endParaRPr lang="en-US" dirty="0"/>
          </a:p>
          <a:p>
            <a:r>
              <a:rPr lang="en-US" dirty="0"/>
              <a:t>DOIs and hosting of data, code, documents, etc.</a:t>
            </a:r>
          </a:p>
          <a:p>
            <a:pPr lvl="1"/>
            <a:r>
              <a:rPr lang="en-US" dirty="0"/>
              <a:t>E.g., </a:t>
            </a:r>
            <a:r>
              <a:rPr lang="en-US" dirty="0">
                <a:hlinkClick r:id="rId4"/>
              </a:rPr>
              <a:t>https://zenodo.org/</a:t>
            </a:r>
            <a:r>
              <a:rPr lang="en-US" dirty="0"/>
              <a:t>, </a:t>
            </a:r>
            <a:r>
              <a:rPr lang="en-US" dirty="0">
                <a:hlinkClick r:id="rId5"/>
              </a:rPr>
              <a:t>https://FigShare.com</a:t>
            </a:r>
            <a:endParaRPr lang="en-US" dirty="0"/>
          </a:p>
          <a:p>
            <a:pPr marL="0" indent="0">
              <a:spcBef>
                <a:spcPts val="2800"/>
              </a:spcBef>
              <a:buNone/>
            </a:pPr>
            <a:r>
              <a:rPr lang="en-US" b="1" dirty="0">
                <a:solidFill>
                  <a:schemeClr val="tx2"/>
                </a:solidFill>
              </a:rPr>
              <a:t>Make sure to test and understand your tools thoroughly </a:t>
            </a:r>
            <a:r>
              <a:rPr lang="en-US" b="1" i="1" dirty="0">
                <a:solidFill>
                  <a:schemeClr val="tx2"/>
                </a:solidFill>
              </a:rPr>
              <a:t>before</a:t>
            </a:r>
            <a:r>
              <a:rPr lang="en-US" b="1" dirty="0">
                <a:solidFill>
                  <a:schemeClr val="tx2"/>
                </a:solidFill>
              </a:rPr>
              <a:t> using them for something important!</a:t>
            </a:r>
          </a:p>
          <a:p>
            <a:endParaRPr lang="en-US" dirty="0"/>
          </a:p>
        </p:txBody>
      </p:sp>
    </p:spTree>
    <p:extLst>
      <p:ext uri="{BB962C8B-B14F-4D97-AF65-F5344CB8AC3E}">
        <p14:creationId xmlns:p14="http://schemas.microsoft.com/office/powerpoint/2010/main" val="3874800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421644"/>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spcBef>
                <a:spcPts val="200"/>
              </a:spcBef>
            </a:pPr>
            <a:r>
              <a:rPr lang="en-US" dirty="0"/>
              <a:t>During development</a:t>
            </a:r>
          </a:p>
          <a:p>
            <a:pPr lvl="1">
              <a:spcBef>
                <a:spcPts val="200"/>
              </a:spcBef>
            </a:pPr>
            <a:r>
              <a:rPr lang="en-US" dirty="0"/>
              <a:t>After development</a:t>
            </a:r>
          </a:p>
          <a:p>
            <a:pPr lvl="1">
              <a:spcBef>
                <a:spcPts val="200"/>
              </a:spcBef>
            </a:pPr>
            <a:r>
              <a:rPr lang="en-US" dirty="0"/>
              <a:t>During experiments</a:t>
            </a:r>
          </a:p>
          <a:p>
            <a:pPr lvl="1">
              <a:spcBef>
                <a:spcPts val="200"/>
              </a:spcBef>
            </a:pPr>
            <a:r>
              <a:rPr lang="en-US" dirty="0"/>
              <a:t>After experiments</a:t>
            </a:r>
          </a:p>
          <a:p>
            <a:r>
              <a:rPr lang="en-US" dirty="0"/>
              <a:t>They amount to better software development practices</a:t>
            </a:r>
          </a:p>
          <a:p>
            <a:pPr lvl="1">
              <a:spcBef>
                <a:spcPts val="200"/>
              </a:spcBef>
            </a:pPr>
            <a:r>
              <a:rPr lang="en-US" dirty="0"/>
              <a:t>The same kinds of practices advocated for reasons of productivity, sustainability, maintainability, etc.</a:t>
            </a:r>
          </a:p>
        </p:txBody>
      </p:sp>
    </p:spTree>
    <p:extLst>
      <p:ext uri="{BB962C8B-B14F-4D97-AF65-F5344CB8AC3E}">
        <p14:creationId xmlns:p14="http://schemas.microsoft.com/office/powerpoint/2010/main" val="22084071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idx="1"/>
          </p:nvPr>
        </p:nvSpPr>
        <p:spPr/>
        <p:txBody>
          <a:bodyPr>
            <a:normAutofit fontScale="85000" lnSpcReduction="20000"/>
          </a:bodyPr>
          <a:lstStyle/>
          <a:p>
            <a:r>
              <a:rPr lang="en-US" dirty="0"/>
              <a:t>The FAIR Guiding Principles for Scientific Data Management and Stewardship. Mark D. Wilkinson, et al. </a:t>
            </a:r>
            <a:r>
              <a:rPr lang="en-US" dirty="0">
                <a:hlinkClick r:id="rId2"/>
              </a:rPr>
              <a:t>https://doi.org/10.1038/sdata.2016.18</a:t>
            </a:r>
            <a:endParaRPr lang="en-US" dirty="0"/>
          </a:p>
          <a:p>
            <a:r>
              <a:rPr lang="en-US" dirty="0"/>
              <a:t>FAIR for Research Software (FAIR4RS) Working Group</a:t>
            </a:r>
            <a:r>
              <a:rPr lang="en-US"/>
              <a:t>: </a:t>
            </a:r>
            <a:r>
              <a:rPr lang="en-US">
                <a:hlinkClick r:id="rId3"/>
              </a:rPr>
              <a:t>https://www.rd-alliance.org/groups/fair-for-research-software-fair4rs-wg/forum/</a:t>
            </a:r>
            <a:endParaRPr lang="en-US"/>
          </a:p>
          <a:p>
            <a:r>
              <a:rPr lang="en-US"/>
              <a:t>Editorial</a:t>
            </a:r>
            <a:r>
              <a:rPr lang="en-US" dirty="0"/>
              <a:t>: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4"/>
              </a:rPr>
              <a:t>http://dx.doi.org/10.1145/2743015</a:t>
            </a:r>
            <a:endParaRPr lang="en-US" dirty="0"/>
          </a:p>
          <a:p>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 </a:t>
            </a:r>
            <a:r>
              <a:rPr lang="en-US" b="0" dirty="0">
                <a:effectLst/>
              </a:rPr>
              <a:t>DOI: </a:t>
            </a:r>
            <a:r>
              <a:rPr lang="en-US" b="0" u="sng" dirty="0">
                <a:solidFill>
                  <a:srgbClr val="595959"/>
                </a:solidFill>
                <a:effectLst/>
                <a:hlinkClick r:id="rId5"/>
              </a:rPr>
              <a:t>10.1126/science.aah6168</a:t>
            </a:r>
            <a:endParaRPr lang="en-US" dirty="0"/>
          </a:p>
          <a:p>
            <a:r>
              <a:rPr lang="en-US" dirty="0"/>
              <a:t>Simple experiments in reproducibility and technical trust by Mike Heroux and students (work in progress),</a:t>
            </a:r>
            <a:r>
              <a:rPr lang="en-US" dirty="0">
                <a:hlinkClick r:id="rId6"/>
              </a:rPr>
              <a:t> </a:t>
            </a:r>
            <a:r>
              <a:rPr lang="en-US" u="sng" dirty="0">
                <a:hlinkClick r:id="rId6"/>
              </a:rPr>
              <a:t>https://betterscientificsoftware.github.io/Trust-Tools/</a:t>
            </a:r>
            <a:endParaRPr lang="en-US" u="sng" dirty="0"/>
          </a:p>
          <a:p>
            <a:r>
              <a:rPr lang="en-US" dirty="0"/>
              <a:t>What every scientist should know about floating-point arithmetic. David Goldberg. </a:t>
            </a:r>
            <a:r>
              <a:rPr lang="en-US" dirty="0">
                <a:hlinkClick r:id="rId7"/>
              </a:rPr>
              <a:t>https://doi.org/10.1145/103162.103163</a:t>
            </a:r>
            <a:endParaRPr lang="en-US" dirty="0"/>
          </a:p>
          <a:p>
            <a:endParaRPr lang="en-US" sz="1600" dirty="0"/>
          </a:p>
        </p:txBody>
      </p:sp>
    </p:spTree>
    <p:extLst>
      <p:ext uri="{BB962C8B-B14F-4D97-AF65-F5344CB8AC3E}">
        <p14:creationId xmlns:p14="http://schemas.microsoft.com/office/powerpoint/2010/main" val="4271087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64746" y="1131384"/>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878" y="2817999"/>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7676132" y="4837269"/>
            <a:ext cx="2369754" cy="369332"/>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doi:10.17226/25303</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369332"/>
          </a:xfrm>
          <a:prstGeom prst="rect">
            <a:avLst/>
          </a:prstGeom>
        </p:spPr>
        <p:txBody>
          <a:bodyPr wrap="square">
            <a:spAutoFit/>
          </a:bodyPr>
          <a:lstStyle/>
          <a:p>
            <a:r>
              <a:rPr lang="en-US" dirty="0">
                <a:hlinkClick r:id="rId5"/>
              </a:rPr>
              <a:t>doi:10.2172/1481626</a:t>
            </a:r>
            <a:endParaRPr lang="en-US" dirty="0"/>
          </a:p>
        </p:txBody>
      </p:sp>
    </p:spTree>
    <p:extLst>
      <p:ext uri="{BB962C8B-B14F-4D97-AF65-F5344CB8AC3E}">
        <p14:creationId xmlns:p14="http://schemas.microsoft.com/office/powerpoint/2010/main" val="1294256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a:xfrm>
            <a:off x="365760" y="411480"/>
            <a:ext cx="11372473" cy="914400"/>
          </a:xfrm>
        </p:spPr>
        <p:txBody>
          <a:bodyPr wrap="square" anchor="t">
            <a:normAutofit/>
          </a:bodyPr>
          <a:lstStyle/>
          <a:p>
            <a:r>
              <a:rPr lang="en-US" dirty="0"/>
              <a:t>Why Reproducibility is Important</a:t>
            </a:r>
          </a:p>
        </p:txBody>
      </p:sp>
      <p:pic>
        <p:nvPicPr>
          <p:cNvPr id="6" name="Picture 5" descr="Magnifying glass and question mark">
            <a:extLst>
              <a:ext uri="{FF2B5EF4-FFF2-40B4-BE49-F238E27FC236}">
                <a16:creationId xmlns:a16="http://schemas.microsoft.com/office/drawing/2014/main" id="{24ED42B8-9E80-FA57-0681-7134CF432ED2}"/>
              </a:ext>
            </a:extLst>
          </p:cNvPr>
          <p:cNvPicPr>
            <a:picLocks noChangeAspect="1"/>
          </p:cNvPicPr>
          <p:nvPr/>
        </p:nvPicPr>
        <p:blipFill rotWithShape="1">
          <a:blip r:embed="rId3"/>
          <a:srcRect t="23117" r="2" b="13593"/>
          <a:stretch/>
        </p:blipFill>
        <p:spPr>
          <a:xfrm>
            <a:off x="365760" y="1737360"/>
            <a:ext cx="11369809" cy="4047778"/>
          </a:xfrm>
          <a:prstGeom prst="rect">
            <a:avLst/>
          </a:prstGeom>
          <a:noFill/>
        </p:spPr>
      </p:pic>
    </p:spTree>
    <p:extLst>
      <p:ext uri="{BB962C8B-B14F-4D97-AF65-F5344CB8AC3E}">
        <p14:creationId xmlns:p14="http://schemas.microsoft.com/office/powerpoint/2010/main" val="2798525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480597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9" name="TextBox 8">
            <a:extLst>
              <a:ext uri="{FF2B5EF4-FFF2-40B4-BE49-F238E27FC236}">
                <a16:creationId xmlns:a16="http://schemas.microsoft.com/office/drawing/2014/main" id="{ECC210D2-8561-4DF0-8293-19A239F8445B}"/>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10" name="Picture 9">
            <a:extLst>
              <a:ext uri="{FF2B5EF4-FFF2-40B4-BE49-F238E27FC236}">
                <a16:creationId xmlns:a16="http://schemas.microsoft.com/office/drawing/2014/main" id="{26DE005E-60A6-4362-8B5D-F90EDA5EB824}"/>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Tree>
    <p:extLst>
      <p:ext uri="{BB962C8B-B14F-4D97-AF65-F5344CB8AC3E}">
        <p14:creationId xmlns:p14="http://schemas.microsoft.com/office/powerpoint/2010/main" val="534333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C806FE-231F-42A5-836D-AB72EB470900}"/>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308837"/>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a:t>
            </a:r>
            <a:r>
              <a:rPr lang="en-US" sz="2400" i="1" dirty="0">
                <a:highlight>
                  <a:srgbClr val="FFFF00"/>
                </a:highlight>
              </a:rPr>
              <a:t>“there’s no way you could have reproduced [the Berkeley team’s] algorithm—the way they had implemented their code—from reading their paper.”</a:t>
            </a:r>
            <a:r>
              <a:rPr lang="en-US" sz="2400" i="1" dirty="0"/>
              <a:t> Presumably, he adds, “if this had been disclosed, this saga might not have gone on for seven years.”</a:t>
            </a:r>
          </a:p>
        </p:txBody>
      </p:sp>
    </p:spTree>
    <p:extLst>
      <p:ext uri="{BB962C8B-B14F-4D97-AF65-F5344CB8AC3E}">
        <p14:creationId xmlns:p14="http://schemas.microsoft.com/office/powerpoint/2010/main" val="3253648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365760" y="1188721"/>
            <a:ext cx="11369809" cy="4047778"/>
          </a:xfrm>
        </p:spPr>
        <p:txBody>
          <a:bodyPr/>
          <a:lstStyle/>
          <a:p>
            <a:r>
              <a:rPr lang="en-US" dirty="0"/>
              <a:t>Scripts for analyzing experimental nuclear magnetic resonance (NMR) data</a:t>
            </a:r>
          </a:p>
          <a:p>
            <a:r>
              <a:rPr lang="en-US" dirty="0"/>
              <a:t>Scripts use Python's glob module (listing filenames matching a pattern)</a:t>
            </a:r>
          </a:p>
          <a:p>
            <a:r>
              <a:rPr lang="en-US" dirty="0"/>
              <a:t>Module ordered results differently in Linux and Mac Mojave</a:t>
            </a:r>
          </a:p>
          <a:p>
            <a:r>
              <a:rPr lang="en-US" dirty="0"/>
              <a:t>Results depended on the</a:t>
            </a:r>
            <a:br>
              <a:rPr lang="en-US" dirty="0"/>
            </a:br>
            <a:r>
              <a:rPr lang="en-US" dirty="0"/>
              <a:t>order in which files were</a:t>
            </a:r>
            <a:br>
              <a:rPr lang="en-US" dirty="0"/>
            </a:br>
            <a:r>
              <a:rPr lang="en-US" dirty="0"/>
              <a:t>processed</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670692"/>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a:t>
            </a:r>
            <a:r>
              <a:rPr lang="en-US" sz="1400" dirty="0">
                <a:hlinkClick r:id="rId3"/>
              </a:rPr>
              <a:t>https://</a:t>
            </a:r>
            <a:r>
              <a:rPr lang="en-US" sz="1400" dirty="0" err="1">
                <a:hlinkClick r:id="rId3"/>
              </a:rPr>
              <a:t>arstechnica.com</a:t>
            </a:r>
            <a:r>
              <a:rPr lang="en-US" sz="1400" dirty="0">
                <a:hlinkClick r:id="rId3"/>
              </a:rPr>
              <a:t>/information-technology/2019/10/chemists-discover-cross-platform-python-scripts-not-so-cross-platform/</a:t>
            </a:r>
            <a:endParaRPr lang="en-US" sz="1400" dirty="0"/>
          </a:p>
        </p:txBody>
      </p:sp>
    </p:spTree>
    <p:extLst>
      <p:ext uri="{BB962C8B-B14F-4D97-AF65-F5344CB8AC3E}">
        <p14:creationId xmlns:p14="http://schemas.microsoft.com/office/powerpoint/2010/main" val="1342845702"/>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2992</TotalTime>
  <Words>4084</Words>
  <Application>Microsoft Office PowerPoint</Application>
  <PresentationFormat>Custom</PresentationFormat>
  <Paragraphs>395</Paragraphs>
  <Slides>35</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A Recent Example: Python Behaves Differently on Different Platforms</vt:lpstr>
      <vt:lpstr>PowerPoint Presentation</vt:lpstr>
      <vt:lpstr>Incentives for Paying Attention to Reproducibility</vt:lpstr>
      <vt:lpstr>Funders and the Community Setting Expectations for Your Data</vt:lpstr>
      <vt:lpstr>Supercomputing (SC) Conference Reproducibility Initiative</vt:lpstr>
      <vt:lpstr>SC AD/AE Appendices Process &amp; Badges</vt:lpstr>
      <vt:lpstr>SC Artifact Description (AD)  </vt:lpstr>
      <vt:lpstr>SC Artifact Evaluation (AE)  </vt:lpstr>
      <vt:lpstr>SC Artifact Evaluation (AE) Computational Artifacts  </vt:lpstr>
      <vt:lpstr>Increasing Attention on Reproducibility from Publishers</vt:lpstr>
      <vt:lpstr> ACM TOMS Reproducible Computational Results (RCR)</vt:lpstr>
      <vt:lpstr>Supercomputer Cycles are Scarce Resources</vt:lpstr>
      <vt:lpstr>Creating a Virtuous Cycle</vt:lpstr>
      <vt:lpstr>How to Improve Reproducibility</vt:lpstr>
      <vt:lpstr>Strategies for Improving Reproducibility During Development (1/3)</vt:lpstr>
      <vt:lpstr>Strategies for Improving Reproducibility During Development (2/3)</vt:lpstr>
      <vt:lpstr>Strategies for Improving Reproducibility During Development (3/3)</vt:lpstr>
      <vt:lpstr>Strategies for Improving Reproducibility After Development</vt:lpstr>
      <vt:lpstr>Digression – “Physics” (or Math)-Based Testing Strategies</vt:lpstr>
      <vt:lpstr>Digression – Design by Contract Programming</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Tools May Help with Reproducibility</vt:lpstr>
      <vt:lpstr>Summary</vt:lpstr>
      <vt:lpstr>Other 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406</cp:revision>
  <cp:lastPrinted>2017-11-02T18:35:01Z</cp:lastPrinted>
  <dcterms:created xsi:type="dcterms:W3CDTF">2018-11-06T17:28:56Z</dcterms:created>
  <dcterms:modified xsi:type="dcterms:W3CDTF">2024-07-26T19:54:09Z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